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2.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3.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4.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5.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6.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7.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8.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5224" r:id="rId5"/>
  </p:sldMasterIdLst>
  <p:notesMasterIdLst>
    <p:notesMasterId r:id="rId34"/>
  </p:notesMasterIdLst>
  <p:handoutMasterIdLst>
    <p:handoutMasterId r:id="rId35"/>
  </p:handoutMasterIdLst>
  <p:sldIdLst>
    <p:sldId id="256" r:id="rId6"/>
    <p:sldId id="2145707012" r:id="rId7"/>
    <p:sldId id="2145708541" r:id="rId8"/>
    <p:sldId id="2145706800" r:id="rId9"/>
    <p:sldId id="2145706848" r:id="rId10"/>
    <p:sldId id="2145706849" r:id="rId11"/>
    <p:sldId id="2145706852" r:id="rId12"/>
    <p:sldId id="258" r:id="rId13"/>
    <p:sldId id="262" r:id="rId14"/>
    <p:sldId id="2145706868" r:id="rId15"/>
    <p:sldId id="2145706869" r:id="rId16"/>
    <p:sldId id="2145706871" r:id="rId17"/>
    <p:sldId id="2145708252" r:id="rId18"/>
    <p:sldId id="2145708257" r:id="rId19"/>
    <p:sldId id="2145708260" r:id="rId20"/>
    <p:sldId id="2145708261" r:id="rId21"/>
    <p:sldId id="2145708262" r:id="rId22"/>
    <p:sldId id="2145708264" r:id="rId23"/>
    <p:sldId id="2145708266" r:id="rId24"/>
    <p:sldId id="2145708274" r:id="rId25"/>
    <p:sldId id="2145708278" r:id="rId26"/>
    <p:sldId id="2145708281" r:id="rId27"/>
    <p:sldId id="2145708282" r:id="rId28"/>
    <p:sldId id="2145708283" r:id="rId29"/>
    <p:sldId id="2145708284" r:id="rId30"/>
    <p:sldId id="2145708285" r:id="rId31"/>
    <p:sldId id="2145708286" r:id="rId32"/>
    <p:sldId id="259" r:id="rId33"/>
  </p:sldIdLst>
  <p:sldSz cx="12192000" cy="6858000"/>
  <p:notesSz cx="7010400" cy="9296400"/>
  <p:defaultTextStyle>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34AAC-717D-4274-968A-27CDB487F352}" v="1" dt="2025-03-26T09:04:19.095"/>
    <p1510:client id="{439FA6D5-10A8-4DF5-BE30-58661EDD2359}" v="9" dt="2025-03-26T15:52:07.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94660"/>
  </p:normalViewPr>
  <p:slideViewPr>
    <p:cSldViewPr snapToGrid="0">
      <p:cViewPr varScale="1">
        <p:scale>
          <a:sx n="67" d="100"/>
          <a:sy n="67" d="100"/>
        </p:scale>
        <p:origin x="560" y="4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r>
              <a:rPr lang="en-ZA" dirty="0" err="1"/>
              <a:t>WSA</a:t>
            </a:r>
            <a:r>
              <a:rPr lang="en-ZA" dirty="0"/>
              <a:t> feedback RECEIVED from 2024 Summit</a:t>
            </a:r>
          </a:p>
        </c:rich>
      </c:tx>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6458538385826774E-2"/>
          <c:y val="4.7250181640613828E-2"/>
          <c:w val="0.78000196850393699"/>
          <c:h val="0.75781848192553625"/>
        </c:manualLayout>
      </c:layout>
      <c:bar3DChart>
        <c:barDir val="col"/>
        <c:grouping val="standard"/>
        <c:varyColors val="0"/>
        <c:ser>
          <c:idx val="0"/>
          <c:order val="0"/>
          <c:tx>
            <c:strRef>
              <c:f>Sheet1!$C$1</c:f>
              <c:strCache>
                <c:ptCount val="1"/>
                <c:pt idx="0">
                  <c:v>Number in Group</c:v>
                </c:pt>
              </c:strCache>
            </c:strRef>
          </c:tx>
          <c:spPr>
            <a:gradFill>
              <a:gsLst>
                <a:gs pos="100000">
                  <a:schemeClr val="accent6">
                    <a:alpha val="0"/>
                  </a:schemeClr>
                </a:gs>
                <a:gs pos="50000">
                  <a:schemeClr val="accent6"/>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Sheet1!$C$2:$C$5</c:f>
              <c:numCache>
                <c:formatCode>General</c:formatCode>
                <c:ptCount val="4"/>
                <c:pt idx="0">
                  <c:v>69</c:v>
                </c:pt>
                <c:pt idx="1">
                  <c:v>38</c:v>
                </c:pt>
                <c:pt idx="2">
                  <c:v>27</c:v>
                </c:pt>
                <c:pt idx="3">
                  <c:v>12</c:v>
                </c:pt>
              </c:numCache>
            </c:numRef>
          </c:val>
          <c:extLst>
            <c:ext xmlns:c16="http://schemas.microsoft.com/office/drawing/2014/chart" uri="{C3380CC4-5D6E-409C-BE32-E72D297353CC}">
              <c16:uniqueId val="{00000000-C65C-4ACB-8F3A-53B7668FE9C4}"/>
            </c:ext>
          </c:extLst>
        </c:ser>
        <c:ser>
          <c:idx val="1"/>
          <c:order val="1"/>
          <c:tx>
            <c:strRef>
              <c:f>Sheet1!$B$1</c:f>
              <c:strCache>
                <c:ptCount val="1"/>
                <c:pt idx="0">
                  <c:v>Number Responded</c:v>
                </c:pt>
              </c:strCache>
            </c:strRef>
          </c:tx>
          <c:spPr>
            <a:gradFill>
              <a:gsLst>
                <a:gs pos="100000">
                  <a:schemeClr val="accent5">
                    <a:alpha val="0"/>
                  </a:schemeClr>
                </a:gs>
                <a:gs pos="50000">
                  <a:schemeClr val="accent5"/>
                </a:gs>
              </a:gsLst>
              <a:lin ang="5400000" scaled="0"/>
            </a:gradFill>
            <a:ln>
              <a:noFill/>
            </a:ln>
            <a:effectLst/>
            <a:sp3d/>
          </c:spPr>
          <c:invertIfNegative val="0"/>
          <c:dLbls>
            <c:spPr>
              <a:solidFill>
                <a:schemeClr val="tx2"/>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Group 1</c:v>
                </c:pt>
                <c:pt idx="1">
                  <c:v>Group 2</c:v>
                </c:pt>
                <c:pt idx="2">
                  <c:v>Group 3</c:v>
                </c:pt>
                <c:pt idx="3">
                  <c:v>Group 4</c:v>
                </c:pt>
              </c:strCache>
            </c:strRef>
          </c:cat>
          <c:val>
            <c:numRef>
              <c:f>Sheet1!$B$2:$B$5</c:f>
              <c:numCache>
                <c:formatCode>General</c:formatCode>
                <c:ptCount val="4"/>
                <c:pt idx="0">
                  <c:v>67</c:v>
                </c:pt>
                <c:pt idx="1">
                  <c:v>36</c:v>
                </c:pt>
                <c:pt idx="2">
                  <c:v>25</c:v>
                </c:pt>
                <c:pt idx="3">
                  <c:v>7</c:v>
                </c:pt>
              </c:numCache>
            </c:numRef>
          </c:val>
          <c:extLst>
            <c:ext xmlns:c16="http://schemas.microsoft.com/office/drawing/2014/chart" uri="{C3380CC4-5D6E-409C-BE32-E72D297353CC}">
              <c16:uniqueId val="{00000001-C65C-4ACB-8F3A-53B7668FE9C4}"/>
            </c:ext>
          </c:extLst>
        </c:ser>
        <c:dLbls>
          <c:showLegendKey val="0"/>
          <c:showVal val="0"/>
          <c:showCatName val="0"/>
          <c:showSerName val="0"/>
          <c:showPercent val="0"/>
          <c:showBubbleSize val="0"/>
        </c:dLbls>
        <c:gapWidth val="150"/>
        <c:gapDepth val="0"/>
        <c:shape val="box"/>
        <c:axId val="91952384"/>
        <c:axId val="91969184"/>
        <c:axId val="1481539376"/>
      </c:bar3DChart>
      <c:catAx>
        <c:axId val="91952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auto val="1"/>
        <c:lblAlgn val="ctr"/>
        <c:lblOffset val="100"/>
        <c:noMultiLvlLbl val="0"/>
      </c:catAx>
      <c:valAx>
        <c:axId val="91969184"/>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1952384"/>
        <c:crosses val="autoZero"/>
        <c:crossBetween val="between"/>
      </c:valAx>
      <c:serAx>
        <c:axId val="1481539376"/>
        <c:scaling>
          <c:orientation val="minMax"/>
        </c:scaling>
        <c:delete val="0"/>
        <c:axPos val="b"/>
        <c:majorTickMark val="none"/>
        <c:minorTickMark val="none"/>
        <c:tickLblPos val="nextTo"/>
        <c:spPr>
          <a:noFill/>
          <a:ln w="9525"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1969184"/>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B8D-49D7-83E4-1F509C0D2932}"/>
              </c:ext>
            </c:extLst>
          </c:dPt>
          <c:dLbls>
            <c:dLbl>
              <c:idx val="0"/>
              <c:layout>
                <c:manualLayout>
                  <c:x val="1.8146989776663423E-2"/>
                  <c:y val="-5.9234234738462684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93E-42ED-8339-22F586735D15}"/>
                </c:ext>
              </c:extLst>
            </c:dLbl>
            <c:dLbl>
              <c:idx val="1"/>
              <c:delete val="1"/>
              <c:extLst>
                <c:ext xmlns:c15="http://schemas.microsoft.com/office/drawing/2012/chart" uri="{CE6537A1-D6FC-4f65-9D91-7224C49458BB}"/>
                <c:ext xmlns:c16="http://schemas.microsoft.com/office/drawing/2014/chart" uri="{C3380CC4-5D6E-409C-BE32-E72D297353CC}">
                  <c16:uniqueId val="{00000003-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No progress reported</c:v>
                </c:pt>
                <c:pt idx="1">
                  <c:v>WSA in process of conducting assessments and developing plans</c:v>
                </c:pt>
                <c:pt idx="2">
                  <c:v>WSA in process of sourcing funding</c:v>
                </c:pt>
                <c:pt idx="3">
                  <c:v>WSA reported positive progress</c:v>
                </c:pt>
                <c:pt idx="4">
                  <c:v>No information provided</c:v>
                </c:pt>
              </c:strCache>
            </c:strRef>
          </c:cat>
          <c:val>
            <c:numRef>
              <c:f>Sheet1!$B$2:$B$6</c:f>
              <c:numCache>
                <c:formatCode>General</c:formatCode>
                <c:ptCount val="5"/>
                <c:pt idx="0">
                  <c:v>3</c:v>
                </c:pt>
                <c:pt idx="1">
                  <c:v>0</c:v>
                </c:pt>
                <c:pt idx="2">
                  <c:v>10</c:v>
                </c:pt>
                <c:pt idx="3">
                  <c:v>21</c:v>
                </c:pt>
                <c:pt idx="4">
                  <c:v>2</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66875431326993096"/>
          <c:y val="1.406250173013062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61837641966930579"/>
          <c:y val="0.12722042657731628"/>
          <c:w val="0.34787679314077413"/>
          <c:h val="0.41475060466911967"/>
        </c:manualLayout>
      </c:layout>
      <c:barChart>
        <c:barDir val="col"/>
        <c:grouping val="clustered"/>
        <c:varyColors val="0"/>
        <c:ser>
          <c:idx val="0"/>
          <c:order val="0"/>
          <c:tx>
            <c:strRef>
              <c:f>Sheet1!$B$1</c:f>
              <c:strCache>
                <c:ptCount val="1"/>
                <c:pt idx="0">
                  <c:v>Number of WSAs</c:v>
                </c:pt>
              </c:strCache>
            </c:strRef>
          </c:tx>
          <c:spPr>
            <a:solidFill>
              <a:schemeClr val="accent1"/>
            </a:solidFill>
            <a:ln>
              <a:noFill/>
            </a:ln>
            <a:effectLst>
              <a:outerShdw blurRad="254000" sx="102000" sy="102000" algn="ctr" rotWithShape="0">
                <a:prstClr val="black">
                  <a:alpha val="20000"/>
                </a:prstClr>
              </a:outerShdw>
            </a:effectLst>
          </c:spPr>
          <c:invertIfNegative val="0"/>
          <c:dPt>
            <c:idx val="0"/>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68E-4677-AA6E-798E45D325C4}"/>
              </c:ext>
            </c:extLst>
          </c:dPt>
          <c:dPt>
            <c:idx val="1"/>
            <c:invertIfNegative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68E-4677-AA6E-798E45D325C4}"/>
              </c:ext>
            </c:extLst>
          </c:dPt>
          <c:dPt>
            <c:idx val="2"/>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68E-4677-AA6E-798E45D325C4}"/>
              </c:ext>
            </c:extLst>
          </c:dPt>
          <c:dPt>
            <c:idx val="8"/>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88F1-45F1-8F72-43F08262F9B9}"/>
              </c:ext>
            </c:extLst>
          </c:dPt>
          <c:dPt>
            <c:idx val="9"/>
            <c:invertIfNegative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8F1-45F1-8F72-43F08262F9B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Sheet1!$A$2:$A$12</c:f>
              <c:strCache>
                <c:ptCount val="11"/>
                <c:pt idx="0">
                  <c:v>Meetings /Consultations/Roadshows</c:v>
                </c:pt>
                <c:pt idx="1">
                  <c:v>Installation of Prepaid meters</c:v>
                </c:pt>
                <c:pt idx="2">
                  <c:v>Replacement of meters</c:v>
                </c:pt>
                <c:pt idx="3">
                  <c:v>Revenue and WCDM Strategies implemented</c:v>
                </c:pt>
                <c:pt idx="4">
                  <c:v>Update of Indigent policy</c:v>
                </c:pt>
                <c:pt idx="5">
                  <c:v>New Billing System</c:v>
                </c:pt>
                <c:pt idx="6">
                  <c:v>Billing peri-urban areas</c:v>
                </c:pt>
                <c:pt idx="7">
                  <c:v>Incentives to reduce historic debt and increase collection</c:v>
                </c:pt>
                <c:pt idx="8">
                  <c:v>Enforcement  - Disconnection</c:v>
                </c:pt>
                <c:pt idx="9">
                  <c:v>None</c:v>
                </c:pt>
                <c:pt idx="10">
                  <c:v>No information</c:v>
                </c:pt>
              </c:strCache>
            </c:strRef>
          </c:cat>
          <c:val>
            <c:numRef>
              <c:f>Sheet1!$B$2:$B$12</c:f>
              <c:numCache>
                <c:formatCode>General</c:formatCode>
                <c:ptCount val="11"/>
                <c:pt idx="0">
                  <c:v>15</c:v>
                </c:pt>
                <c:pt idx="1">
                  <c:v>6</c:v>
                </c:pt>
                <c:pt idx="2">
                  <c:v>3</c:v>
                </c:pt>
                <c:pt idx="3">
                  <c:v>7</c:v>
                </c:pt>
                <c:pt idx="4">
                  <c:v>3</c:v>
                </c:pt>
                <c:pt idx="5">
                  <c:v>2</c:v>
                </c:pt>
                <c:pt idx="6">
                  <c:v>1</c:v>
                </c:pt>
                <c:pt idx="7">
                  <c:v>4</c:v>
                </c:pt>
                <c:pt idx="8">
                  <c:v>6</c:v>
                </c:pt>
                <c:pt idx="9">
                  <c:v>1</c:v>
                </c:pt>
                <c:pt idx="10">
                  <c:v>1</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0"/>
          <c:showBubbleSize val="0"/>
        </c:dLbls>
        <c:gapWidth val="100"/>
        <c:axId val="1827238704"/>
        <c:axId val="1827236784"/>
      </c:barChart>
      <c:catAx>
        <c:axId val="1827238704"/>
        <c:scaling>
          <c:orientation val="minMax"/>
        </c:scaling>
        <c:delete val="0"/>
        <c:axPos val="b"/>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827236784"/>
        <c:crosses val="autoZero"/>
        <c:auto val="1"/>
        <c:lblAlgn val="ctr"/>
        <c:lblOffset val="100"/>
        <c:noMultiLvlLbl val="0"/>
      </c:catAx>
      <c:valAx>
        <c:axId val="182723678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82723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4469849259270193"/>
          <c:y val="3.9843747548982067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415758717507238E-2"/>
          <c:y val="0.16706415064812066"/>
          <c:w val="0.3370558192530283"/>
          <c:h val="0.7311569432113102"/>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F561-4BBE-A058-A49C208C7E9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F561-4BBE-A058-A49C208C7E95}"/>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F561-4BBE-A058-A49C208C7E9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F561-4BBE-A058-A49C208C7E95}"/>
              </c:ext>
            </c:extLst>
          </c:dPt>
          <c:dLbls>
            <c:dLbl>
              <c:idx val="3"/>
              <c:layout>
                <c:manualLayout>
                  <c:x val="0"/>
                  <c:y val="-6.3281246107206826E-2"/>
                </c:manualLayout>
              </c:layou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561-4BBE-A058-A49C208C7E9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WSP function being ringfenced due to other reforms or process</c:v>
                </c:pt>
                <c:pt idx="1">
                  <c:v>WSP function ringfenced prior to Summit</c:v>
                </c:pt>
                <c:pt idx="2">
                  <c:v>No information</c:v>
                </c:pt>
                <c:pt idx="3">
                  <c:v>WSP function ringfenced subsequent to Summit</c:v>
                </c:pt>
              </c:strCache>
            </c:strRef>
          </c:cat>
          <c:val>
            <c:numRef>
              <c:f>Sheet1!$B$2:$B$5</c:f>
              <c:numCache>
                <c:formatCode>General</c:formatCode>
                <c:ptCount val="4"/>
                <c:pt idx="0">
                  <c:v>24</c:v>
                </c:pt>
                <c:pt idx="1">
                  <c:v>9</c:v>
                </c:pt>
                <c:pt idx="2">
                  <c:v>2</c:v>
                </c:pt>
                <c:pt idx="3">
                  <c:v>0</c:v>
                </c:pt>
              </c:numCache>
            </c:numRef>
          </c:val>
          <c:extLst>
            <c:ext xmlns:c16="http://schemas.microsoft.com/office/drawing/2014/chart" uri="{C3380CC4-5D6E-409C-BE32-E72D297353CC}">
              <c16:uniqueId val="{00000000-EDAD-460D-8A88-515C16EC8D5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781212192416796"/>
          <c:y val="0.60798070817047811"/>
          <c:w val="0.48223498205483706"/>
          <c:h val="0.2993238004845102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ZA" dirty="0"/>
              <a:t>Likelihood</a:t>
            </a:r>
            <a:r>
              <a:rPr lang="en-ZA" baseline="0" dirty="0"/>
              <a:t> of achieving compliance to Regulation 3630</a:t>
            </a:r>
            <a:endParaRPr lang="en-ZA"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ZA"/>
        </a:p>
      </c:txPr>
    </c:title>
    <c:autoTitleDeleted val="0"/>
    <c:plotArea>
      <c:layout/>
      <c:barChart>
        <c:barDir val="bar"/>
        <c:grouping val="clustered"/>
        <c:varyColors val="0"/>
        <c:ser>
          <c:idx val="0"/>
          <c:order val="0"/>
          <c:tx>
            <c:strRef>
              <c:f>Sheet1!$B$1</c:f>
              <c:strCache>
                <c:ptCount val="1"/>
                <c:pt idx="0">
                  <c:v>Treatment works</c:v>
                </c:pt>
              </c:strCache>
            </c:strRef>
          </c:tx>
          <c:spPr>
            <a:solidFill>
              <a:schemeClr val="accent1"/>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Sheet1!$B$2:$B$6</c:f>
              <c:numCache>
                <c:formatCode>General</c:formatCode>
                <c:ptCount val="5"/>
                <c:pt idx="0">
                  <c:v>1</c:v>
                </c:pt>
                <c:pt idx="1">
                  <c:v>4</c:v>
                </c:pt>
                <c:pt idx="2">
                  <c:v>9</c:v>
                </c:pt>
                <c:pt idx="3">
                  <c:v>9</c:v>
                </c:pt>
                <c:pt idx="4">
                  <c:v>12</c:v>
                </c:pt>
              </c:numCache>
            </c:numRef>
          </c:val>
          <c:extLst>
            <c:ext xmlns:c16="http://schemas.microsoft.com/office/drawing/2014/chart" uri="{C3380CC4-5D6E-409C-BE32-E72D297353CC}">
              <c16:uniqueId val="{00000000-DA0F-4ADF-B937-10A2E481E5FD}"/>
            </c:ext>
          </c:extLst>
        </c:ser>
        <c:ser>
          <c:idx val="1"/>
          <c:order val="1"/>
          <c:tx>
            <c:strRef>
              <c:f>Sheet1!$C$1</c:f>
              <c:strCache>
                <c:ptCount val="1"/>
                <c:pt idx="0">
                  <c:v>Process Controllers</c:v>
                </c:pt>
              </c:strCache>
            </c:strRef>
          </c:tx>
          <c:spPr>
            <a:solidFill>
              <a:schemeClr val="accent2"/>
            </a:solidFill>
            <a:ln>
              <a:noFill/>
            </a:ln>
            <a:effectLst/>
          </c:spPr>
          <c:invertIfNegative val="0"/>
          <c:cat>
            <c:strRef>
              <c:f>Sheet1!$A$2:$A$6</c:f>
              <c:strCache>
                <c:ptCount val="5"/>
                <c:pt idx="0">
                  <c:v>Higly unlikely</c:v>
                </c:pt>
                <c:pt idx="1">
                  <c:v>Somewhat unlikely</c:v>
                </c:pt>
                <c:pt idx="2">
                  <c:v>Somewhat likely</c:v>
                </c:pt>
                <c:pt idx="3">
                  <c:v>Higly likely</c:v>
                </c:pt>
                <c:pt idx="4">
                  <c:v>Already compliant</c:v>
                </c:pt>
              </c:strCache>
            </c:strRef>
          </c:cat>
          <c:val>
            <c:numRef>
              <c:f>Sheet1!$C$2:$C$6</c:f>
              <c:numCache>
                <c:formatCode>General</c:formatCode>
                <c:ptCount val="5"/>
                <c:pt idx="0">
                  <c:v>5</c:v>
                </c:pt>
                <c:pt idx="1">
                  <c:v>2</c:v>
                </c:pt>
                <c:pt idx="2">
                  <c:v>7</c:v>
                </c:pt>
                <c:pt idx="3">
                  <c:v>12</c:v>
                </c:pt>
                <c:pt idx="4">
                  <c:v>9</c:v>
                </c:pt>
              </c:numCache>
            </c:numRef>
          </c:val>
          <c:extLst>
            <c:ext xmlns:c16="http://schemas.microsoft.com/office/drawing/2014/chart" uri="{C3380CC4-5D6E-409C-BE32-E72D297353CC}">
              <c16:uniqueId val="{00000001-DA0F-4ADF-B937-10A2E481E5FD}"/>
            </c:ext>
          </c:extLst>
        </c:ser>
        <c:dLbls>
          <c:showLegendKey val="0"/>
          <c:showVal val="0"/>
          <c:showCatName val="0"/>
          <c:showSerName val="0"/>
          <c:showPercent val="0"/>
          <c:showBubbleSize val="0"/>
        </c:dLbls>
        <c:gapWidth val="182"/>
        <c:axId val="1544405664"/>
        <c:axId val="1544959120"/>
      </c:barChart>
      <c:catAx>
        <c:axId val="154440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959120"/>
        <c:crosses val="autoZero"/>
        <c:auto val="1"/>
        <c:lblAlgn val="ctr"/>
        <c:lblOffset val="100"/>
        <c:noMultiLvlLbl val="0"/>
      </c:catAx>
      <c:valAx>
        <c:axId val="154495912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4405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4335315017117344E-2"/>
          <c:y val="0.1146409118079669"/>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dLbl>
              <c:idx val="3"/>
              <c:delete val="1"/>
              <c:extLst>
                <c:ext xmlns:c15="http://schemas.microsoft.com/office/drawing/2012/chart" uri="{CE6537A1-D6FC-4f65-9D91-7224C49458BB}"/>
                <c:ext xmlns:c16="http://schemas.microsoft.com/office/drawing/2014/chart" uri="{C3380CC4-5D6E-409C-BE32-E72D297353CC}">
                  <c16:uniqueId val="{00000007-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Plan developed to address NRW, but not yet implemented</c:v>
                </c:pt>
                <c:pt idx="1">
                  <c:v>Plan developed and being implemented to address NRW</c:v>
                </c:pt>
                <c:pt idx="2">
                  <c:v>No  plan to address NRW</c:v>
                </c:pt>
                <c:pt idx="3">
                  <c:v>No information provided</c:v>
                </c:pt>
              </c:strCache>
            </c:strRef>
          </c:cat>
          <c:val>
            <c:numRef>
              <c:f>Sheet1!$B$2:$B$5</c:f>
              <c:numCache>
                <c:formatCode>General</c:formatCode>
                <c:ptCount val="4"/>
                <c:pt idx="0">
                  <c:v>8</c:v>
                </c:pt>
                <c:pt idx="1">
                  <c:v>23</c:v>
                </c:pt>
                <c:pt idx="2">
                  <c:v>4</c:v>
                </c:pt>
                <c:pt idx="3">
                  <c:v>0</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4335315017117344E-2"/>
          <c:y val="0.1146409118079669"/>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Lbls>
            <c:dLbl>
              <c:idx val="2"/>
              <c:delete val="1"/>
              <c:extLst>
                <c:ext xmlns:c15="http://schemas.microsoft.com/office/drawing/2012/chart" uri="{CE6537A1-D6FC-4f65-9D91-7224C49458BB}"/>
                <c:ext xmlns:c16="http://schemas.microsoft.com/office/drawing/2014/chart" uri="{C3380CC4-5D6E-409C-BE32-E72D297353CC}">
                  <c16:uniqueId val="{00000005-B93E-42ED-8339-22F586735D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Sheet1!$A$2:$A$4</c:f>
              <c:strCache>
                <c:ptCount val="3"/>
                <c:pt idx="0">
                  <c:v>Sytems in place and operational </c:v>
                </c:pt>
                <c:pt idx="1">
                  <c:v>Systems in place but response times can improve</c:v>
                </c:pt>
                <c:pt idx="2">
                  <c:v>No information provided</c:v>
                </c:pt>
              </c:strCache>
            </c:strRef>
          </c:cat>
          <c:val>
            <c:numRef>
              <c:f>Sheet1!$B$2:$B$4</c:f>
              <c:numCache>
                <c:formatCode>General</c:formatCode>
                <c:ptCount val="3"/>
                <c:pt idx="0">
                  <c:v>8</c:v>
                </c:pt>
                <c:pt idx="1">
                  <c:v>20</c:v>
                </c:pt>
                <c:pt idx="2">
                  <c:v>7</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4335315017117344E-2"/>
          <c:y val="0.1146409118079669"/>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A653-4C34-83CB-5C8804A1861D}"/>
              </c:ext>
            </c:extLst>
          </c:dPt>
          <c:dLbls>
            <c:dLbl>
              <c:idx val="4"/>
              <c:delete val="1"/>
              <c:extLst>
                <c:ext xmlns:c15="http://schemas.microsoft.com/office/drawing/2012/chart" uri="{CE6537A1-D6FC-4f65-9D91-7224C49458BB}"/>
                <c:ext xmlns:c16="http://schemas.microsoft.com/office/drawing/2014/chart" uri="{C3380CC4-5D6E-409C-BE32-E72D297353CC}">
                  <c16:uniqueId val="{00000009-A653-4C34-83CB-5C8804A1861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Water Safety plans already addressed the upstream challenges</c:v>
                </c:pt>
                <c:pt idx="1">
                  <c:v>Reviewed plan approved and being implemented</c:v>
                </c:pt>
                <c:pt idx="2">
                  <c:v>Water Safety plan in draft</c:v>
                </c:pt>
                <c:pt idx="3">
                  <c:v>Water Safety plan not reviewed</c:v>
                </c:pt>
                <c:pt idx="4">
                  <c:v>No information provided</c:v>
                </c:pt>
              </c:strCache>
            </c:strRef>
          </c:cat>
          <c:val>
            <c:numRef>
              <c:f>Sheet1!$B$2:$B$6</c:f>
              <c:numCache>
                <c:formatCode>General</c:formatCode>
                <c:ptCount val="5"/>
                <c:pt idx="0">
                  <c:v>3</c:v>
                </c:pt>
                <c:pt idx="1">
                  <c:v>7</c:v>
                </c:pt>
                <c:pt idx="2">
                  <c:v>16</c:v>
                </c:pt>
                <c:pt idx="3">
                  <c:v>5</c:v>
                </c:pt>
                <c:pt idx="4">
                  <c:v>5</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egendEntry>
        <c:idx val="3"/>
        <c:delete val="1"/>
      </c:legendEntry>
      <c:layout>
        <c:manualLayout>
          <c:xMode val="edge"/>
          <c:yMode val="edge"/>
          <c:x val="0.43508916736500497"/>
          <c:y val="0.62943864975048858"/>
          <c:w val="0.5255759084631878"/>
          <c:h val="0.34047763501860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Joint catchment risk abatement plan approved by multiple parties</c:v>
                </c:pt>
                <c:pt idx="1">
                  <c:v>Joint catchment risk abatement plan in draft</c:v>
                </c:pt>
                <c:pt idx="2">
                  <c:v>No joint catchment risk abatement plan </c:v>
                </c:pt>
                <c:pt idx="3">
                  <c:v>No information provided</c:v>
                </c:pt>
              </c:strCache>
            </c:strRef>
          </c:cat>
          <c:val>
            <c:numRef>
              <c:f>Sheet1!$B$2:$B$5</c:f>
              <c:numCache>
                <c:formatCode>General</c:formatCode>
                <c:ptCount val="4"/>
                <c:pt idx="0">
                  <c:v>1</c:v>
                </c:pt>
                <c:pt idx="1">
                  <c:v>17</c:v>
                </c:pt>
                <c:pt idx="2">
                  <c:v>15</c:v>
                </c:pt>
                <c:pt idx="3">
                  <c:v>3</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Sheet1!$A$2:$A$5</c:f>
              <c:strCache>
                <c:ptCount val="4"/>
                <c:pt idx="0">
                  <c:v>Joint catchment risk abatement plan approved by multiple parties</c:v>
                </c:pt>
                <c:pt idx="1">
                  <c:v>Joint catchment risk abatement plan in draft</c:v>
                </c:pt>
                <c:pt idx="2">
                  <c:v>No joint catchment risk abatement plan </c:v>
                </c:pt>
                <c:pt idx="3">
                  <c:v>No information provided</c:v>
                </c:pt>
              </c:strCache>
            </c:strRef>
          </c:cat>
          <c:val>
            <c:numRef>
              <c:f>Sheet1!$B$2:$B$5</c:f>
              <c:numCache>
                <c:formatCode>General</c:formatCode>
                <c:ptCount val="4"/>
                <c:pt idx="0">
                  <c:v>1</c:v>
                </c:pt>
                <c:pt idx="1">
                  <c:v>17</c:v>
                </c:pt>
                <c:pt idx="2">
                  <c:v>15</c:v>
                </c:pt>
                <c:pt idx="3">
                  <c:v>3</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3402169737814233"/>
          <c:y val="0.61522243341325744"/>
          <c:w val="0.55760000806906451"/>
          <c:h val="0.3570631670423639"/>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8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12949293494568931"/>
          <c:y val="3.7776703166149138E-2"/>
        </c:manualLayout>
      </c:layout>
      <c:overlay val="0"/>
      <c:spPr>
        <a:noFill/>
        <a:ln>
          <a:noFill/>
        </a:ln>
        <a:effectLst/>
      </c:spPr>
      <c:txPr>
        <a:bodyPr rot="0" spcFirstLastPara="1" vertOverflow="ellipsis" vert="horz" wrap="square" anchor="ctr" anchorCtr="1"/>
        <a:lstStyle/>
        <a:p>
          <a:pPr>
            <a:defRPr sz="192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5.7537724977705006E-2"/>
          <c:y val="0.13833460570335196"/>
          <c:w val="0.33223927465834652"/>
          <c:h val="0.7374423422354458"/>
        </c:manualLayout>
      </c:layout>
      <c:doughnutChart>
        <c:varyColors val="1"/>
        <c:ser>
          <c:idx val="0"/>
          <c:order val="0"/>
          <c:tx>
            <c:strRef>
              <c:f>Sheet1!$B$1</c:f>
              <c:strCache>
                <c:ptCount val="1"/>
                <c:pt idx="0">
                  <c:v>Number of WSAs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93E-42ED-8339-22F586735D15}"/>
              </c:ext>
            </c:extLst>
          </c:dPt>
          <c:dPt>
            <c:idx val="1"/>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93E-42ED-8339-22F586735D15}"/>
              </c:ext>
            </c:extLst>
          </c:dPt>
          <c:dPt>
            <c:idx val="2"/>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93E-42ED-8339-22F586735D15}"/>
              </c:ext>
            </c:extLst>
          </c:dPt>
          <c:dPt>
            <c:idx val="3"/>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93E-42ED-8339-22F586735D15}"/>
              </c:ext>
            </c:extLst>
          </c:dPt>
          <c:dPt>
            <c:idx val="4"/>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85F1-43A4-A3D2-0F9384391B53}"/>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600" b="1" i="0" u="none" strike="noStrike" kern="1200" baseline="0">
                    <a:solidFill>
                      <a:schemeClr val="lt1"/>
                    </a:solidFill>
                    <a:latin typeface="+mn-lt"/>
                    <a:ea typeface="+mn-ea"/>
                    <a:cs typeface="+mn-cs"/>
                  </a:defRPr>
                </a:pPr>
                <a:endParaRPr lang="en-US"/>
              </a:p>
            </c:txP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Sheet1!$A$2:$A$6</c:f>
              <c:strCache>
                <c:ptCount val="5"/>
                <c:pt idx="0">
                  <c:v>Existing bylaws reported as effective in enabling revenue collection</c:v>
                </c:pt>
                <c:pt idx="1">
                  <c:v>Revenue collection bylaws reviewed, approved by Council and being enforced</c:v>
                </c:pt>
                <c:pt idx="2">
                  <c:v>Revenue collection bylaws reviewed, but not yet approved</c:v>
                </c:pt>
                <c:pt idx="3">
                  <c:v>No revenue collection bylaws in place</c:v>
                </c:pt>
                <c:pt idx="4">
                  <c:v>No information provided</c:v>
                </c:pt>
              </c:strCache>
            </c:strRef>
          </c:cat>
          <c:val>
            <c:numRef>
              <c:f>Sheet1!$B$2:$B$6</c:f>
              <c:numCache>
                <c:formatCode>General</c:formatCode>
                <c:ptCount val="5"/>
                <c:pt idx="0">
                  <c:v>7</c:v>
                </c:pt>
                <c:pt idx="1">
                  <c:v>12</c:v>
                </c:pt>
                <c:pt idx="2">
                  <c:v>7</c:v>
                </c:pt>
                <c:pt idx="3">
                  <c:v>3</c:v>
                </c:pt>
                <c:pt idx="4">
                  <c:v>7</c:v>
                </c:pt>
              </c:numCache>
            </c:numRef>
          </c:val>
          <c:extLst>
            <c:ext xmlns:c16="http://schemas.microsoft.com/office/drawing/2014/chart" uri="{C3380CC4-5D6E-409C-BE32-E72D297353CC}">
              <c16:uniqueId val="{0000000A-B93E-42ED-8339-22F586735D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40199759777226579"/>
          <c:y val="0.57185569756846732"/>
          <c:w val="0.58428675774062822"/>
          <c:h val="0.42814430243153268"/>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600"/>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4BAE37-C830-4F31-BF97-470FEE8D9B2D}" type="doc">
      <dgm:prSet loTypeId="urn:microsoft.com/office/officeart/2005/8/layout/process4" loCatId="process" qsTypeId="urn:microsoft.com/office/officeart/2005/8/quickstyle/simple2" qsCatId="simple" csTypeId="urn:microsoft.com/office/officeart/2005/8/colors/accent5_4" csCatId="accent5" phldr="1"/>
      <dgm:spPr/>
      <dgm:t>
        <a:bodyPr/>
        <a:lstStyle/>
        <a:p>
          <a:endParaRPr lang="en-US"/>
        </a:p>
      </dgm:t>
    </dgm:pt>
    <dgm:pt modelId="{9577D2E1-F656-4F6C-9A07-8C95B6067E35}">
      <dgm:prSet/>
      <dgm:spPr/>
      <dgm:t>
        <a:bodyPr/>
        <a:lstStyle/>
        <a:p>
          <a:r>
            <a:rPr lang="en-ZA" dirty="0"/>
            <a:t>Triggered by the decline in municipal water and sanitation services delivery, as demonstrated by the latest Drop Reports, the Department, in consultation with sector partners, has identified the need to do things differently</a:t>
          </a:r>
          <a:endParaRPr lang="en-US" dirty="0"/>
        </a:p>
      </dgm:t>
    </dgm:pt>
    <dgm:pt modelId="{D7222C6A-1D0C-4D75-A735-241002729E9B}" type="parTrans" cxnId="{02C3C66B-DE15-4D4C-B58A-7389DC7A6097}">
      <dgm:prSet/>
      <dgm:spPr/>
      <dgm:t>
        <a:bodyPr/>
        <a:lstStyle/>
        <a:p>
          <a:endParaRPr lang="en-US"/>
        </a:p>
      </dgm:t>
    </dgm:pt>
    <dgm:pt modelId="{FD5F0880-FD62-45AE-9378-4D4FC3D033A6}" type="sibTrans" cxnId="{02C3C66B-DE15-4D4C-B58A-7389DC7A6097}">
      <dgm:prSet/>
      <dgm:spPr/>
      <dgm:t>
        <a:bodyPr/>
        <a:lstStyle/>
        <a:p>
          <a:endParaRPr lang="en-US"/>
        </a:p>
      </dgm:t>
    </dgm:pt>
    <dgm:pt modelId="{D0E41005-32A8-4C25-85E1-1956908638AC}">
      <dgm:prSet/>
      <dgm:spPr/>
      <dgm:t>
        <a:bodyPr/>
        <a:lstStyle/>
        <a:p>
          <a:r>
            <a:rPr lang="en-ZA" dirty="0"/>
            <a:t>The Water Services Amendment Bill introduces 2 new concepts:  </a:t>
          </a:r>
          <a:endParaRPr lang="en-US" dirty="0"/>
        </a:p>
      </dgm:t>
    </dgm:pt>
    <dgm:pt modelId="{EEB4ACA9-1CC0-41A8-BCDA-6E52944A09C3}" type="parTrans" cxnId="{8C6AC5B9-0160-40E1-9727-35A7AAF78E9E}">
      <dgm:prSet/>
      <dgm:spPr/>
      <dgm:t>
        <a:bodyPr/>
        <a:lstStyle/>
        <a:p>
          <a:endParaRPr lang="en-US"/>
        </a:p>
      </dgm:t>
    </dgm:pt>
    <dgm:pt modelId="{EAD37025-8D81-420D-9CD8-8181087247BD}" type="sibTrans" cxnId="{8C6AC5B9-0160-40E1-9727-35A7AAF78E9E}">
      <dgm:prSet/>
      <dgm:spPr/>
      <dgm:t>
        <a:bodyPr/>
        <a:lstStyle/>
        <a:p>
          <a:endParaRPr lang="en-US"/>
        </a:p>
      </dgm:t>
    </dgm:pt>
    <dgm:pt modelId="{6F005244-511C-4B73-992A-FC1CABA5DBC2}">
      <dgm:prSet custT="1"/>
      <dgm:spPr/>
      <dgm:t>
        <a:bodyPr/>
        <a:lstStyle/>
        <a:p>
          <a:r>
            <a:rPr lang="en-ZA" sz="1800" dirty="0"/>
            <a:t>The requirement that a municipal service delivery mechanism must have a minimum competency</a:t>
          </a:r>
          <a:endParaRPr lang="en-US" sz="1800" dirty="0"/>
        </a:p>
      </dgm:t>
    </dgm:pt>
    <dgm:pt modelId="{F2FD79B2-305B-41C5-A659-61A4EED105AF}" type="parTrans" cxnId="{C7A644D4-FF37-4ED9-B4AC-590015966FE7}">
      <dgm:prSet/>
      <dgm:spPr/>
      <dgm:t>
        <a:bodyPr/>
        <a:lstStyle/>
        <a:p>
          <a:endParaRPr lang="en-US"/>
        </a:p>
      </dgm:t>
    </dgm:pt>
    <dgm:pt modelId="{03067F3C-0DB8-45DC-B26C-0056FE68B36C}" type="sibTrans" cxnId="{C7A644D4-FF37-4ED9-B4AC-590015966FE7}">
      <dgm:prSet/>
      <dgm:spPr/>
      <dgm:t>
        <a:bodyPr/>
        <a:lstStyle/>
        <a:p>
          <a:endParaRPr lang="en-US"/>
        </a:p>
      </dgm:t>
    </dgm:pt>
    <dgm:pt modelId="{17D7643C-8F55-464D-87E5-EBA95A2CE445}">
      <dgm:prSet custT="1"/>
      <dgm:spPr/>
      <dgm:t>
        <a:bodyPr/>
        <a:lstStyle/>
        <a:p>
          <a:r>
            <a:rPr lang="en-ZA" sz="1800" dirty="0"/>
            <a:t>The requirement that the WSA must regulate performance of the WSP by contract – whether internal and/or external</a:t>
          </a:r>
          <a:endParaRPr lang="en-US" sz="1800" dirty="0"/>
        </a:p>
      </dgm:t>
    </dgm:pt>
    <dgm:pt modelId="{F3E74176-EFD1-48CB-88C2-B6B32E20297A}" type="parTrans" cxnId="{85F04F3E-73D4-4FBA-87E6-E4F1AB9DE656}">
      <dgm:prSet/>
      <dgm:spPr/>
      <dgm:t>
        <a:bodyPr/>
        <a:lstStyle/>
        <a:p>
          <a:endParaRPr lang="en-US"/>
        </a:p>
      </dgm:t>
    </dgm:pt>
    <dgm:pt modelId="{F8598BD0-39F7-4F75-B6B5-38E0B2AB0B38}" type="sibTrans" cxnId="{85F04F3E-73D4-4FBA-87E6-E4F1AB9DE656}">
      <dgm:prSet/>
      <dgm:spPr/>
      <dgm:t>
        <a:bodyPr/>
        <a:lstStyle/>
        <a:p>
          <a:endParaRPr lang="en-US"/>
        </a:p>
      </dgm:t>
    </dgm:pt>
    <dgm:pt modelId="{2178A3C5-8ECD-496E-AA3B-36A69F9D85D9}">
      <dgm:prSet/>
      <dgm:spPr/>
      <dgm:t>
        <a:bodyPr/>
        <a:lstStyle/>
        <a:p>
          <a:r>
            <a:rPr lang="en-ZA" dirty="0"/>
            <a:t>The proposed concepts are within the existing Constitutional Framework in terms of which: </a:t>
          </a:r>
          <a:endParaRPr lang="en-US" dirty="0"/>
        </a:p>
      </dgm:t>
    </dgm:pt>
    <dgm:pt modelId="{2FE8DFBF-951F-43EE-9B5D-D61E92E7A523}" type="parTrans" cxnId="{6A801AF8-4FD4-466E-A963-E08F910B9FAD}">
      <dgm:prSet/>
      <dgm:spPr/>
      <dgm:t>
        <a:bodyPr/>
        <a:lstStyle/>
        <a:p>
          <a:endParaRPr lang="en-US"/>
        </a:p>
      </dgm:t>
    </dgm:pt>
    <dgm:pt modelId="{30D54D56-E884-4E18-A679-B55B4E4C6887}" type="sibTrans" cxnId="{6A801AF8-4FD4-466E-A963-E08F910B9FAD}">
      <dgm:prSet/>
      <dgm:spPr/>
      <dgm:t>
        <a:bodyPr/>
        <a:lstStyle/>
        <a:p>
          <a:endParaRPr lang="en-US"/>
        </a:p>
      </dgm:t>
    </dgm:pt>
    <dgm:pt modelId="{4D4133A7-BA69-47C2-AC0C-3356A1ECF654}">
      <dgm:prSet/>
      <dgm:spPr/>
      <dgm:t>
        <a:bodyPr/>
        <a:lstStyle/>
        <a:p>
          <a:r>
            <a:rPr lang="en-ZA" dirty="0"/>
            <a:t>Local government is accountable for ensuring service delivery in a sustainable manner</a:t>
          </a:r>
          <a:endParaRPr lang="en-US" dirty="0"/>
        </a:p>
      </dgm:t>
    </dgm:pt>
    <dgm:pt modelId="{BB883E64-C900-4679-8A80-F027E0CDF45C}" type="parTrans" cxnId="{FB5376B4-B000-4C6E-A815-25E2BB44C7EC}">
      <dgm:prSet/>
      <dgm:spPr/>
      <dgm:t>
        <a:bodyPr/>
        <a:lstStyle/>
        <a:p>
          <a:endParaRPr lang="en-US"/>
        </a:p>
      </dgm:t>
    </dgm:pt>
    <dgm:pt modelId="{04B0A043-93BE-4F26-934D-65D7F8D1F365}" type="sibTrans" cxnId="{FB5376B4-B000-4C6E-A815-25E2BB44C7EC}">
      <dgm:prSet/>
      <dgm:spPr/>
      <dgm:t>
        <a:bodyPr/>
        <a:lstStyle/>
        <a:p>
          <a:endParaRPr lang="en-US"/>
        </a:p>
      </dgm:t>
    </dgm:pt>
    <dgm:pt modelId="{F6F64421-A8C5-48BE-9A79-C703CDF69324}">
      <dgm:prSet/>
      <dgm:spPr/>
      <dgm:t>
        <a:bodyPr/>
        <a:lstStyle/>
        <a:p>
          <a:r>
            <a:rPr lang="en-ZA" dirty="0"/>
            <a:t>National government has a duty to make sure municipalities perform their functions</a:t>
          </a:r>
          <a:endParaRPr lang="en-US" dirty="0"/>
        </a:p>
      </dgm:t>
    </dgm:pt>
    <dgm:pt modelId="{7A27D311-5E7D-4171-A001-A66F08CAE477}" type="parTrans" cxnId="{72C6EFCA-578C-4FFA-A92B-37050BBFE37B}">
      <dgm:prSet/>
      <dgm:spPr/>
      <dgm:t>
        <a:bodyPr/>
        <a:lstStyle/>
        <a:p>
          <a:endParaRPr lang="en-US"/>
        </a:p>
      </dgm:t>
    </dgm:pt>
    <dgm:pt modelId="{2368A0C4-A343-4191-BEC2-A7CC6B60AE60}" type="sibTrans" cxnId="{72C6EFCA-578C-4FFA-A92B-37050BBFE37B}">
      <dgm:prSet/>
      <dgm:spPr/>
      <dgm:t>
        <a:bodyPr/>
        <a:lstStyle/>
        <a:p>
          <a:endParaRPr lang="en-US"/>
        </a:p>
      </dgm:t>
    </dgm:pt>
    <dgm:pt modelId="{4C32E6C6-0F9C-4B7E-B1C2-464569649D1D}" type="pres">
      <dgm:prSet presAssocID="{E54BAE37-C830-4F31-BF97-470FEE8D9B2D}" presName="Name0" presStyleCnt="0">
        <dgm:presLayoutVars>
          <dgm:dir/>
          <dgm:animLvl val="lvl"/>
          <dgm:resizeHandles val="exact"/>
        </dgm:presLayoutVars>
      </dgm:prSet>
      <dgm:spPr/>
    </dgm:pt>
    <dgm:pt modelId="{84E5CFAB-308E-4F81-A352-85D9929C999B}" type="pres">
      <dgm:prSet presAssocID="{2178A3C5-8ECD-496E-AA3B-36A69F9D85D9}" presName="boxAndChildren" presStyleCnt="0"/>
      <dgm:spPr/>
    </dgm:pt>
    <dgm:pt modelId="{972BBD3A-E218-4463-BD1F-4CAC8D16C6F0}" type="pres">
      <dgm:prSet presAssocID="{2178A3C5-8ECD-496E-AA3B-36A69F9D85D9}" presName="parentTextBox" presStyleLbl="node1" presStyleIdx="0" presStyleCnt="3"/>
      <dgm:spPr/>
    </dgm:pt>
    <dgm:pt modelId="{CA4D832A-AAEC-41F6-9ED5-F39E523468BF}" type="pres">
      <dgm:prSet presAssocID="{2178A3C5-8ECD-496E-AA3B-36A69F9D85D9}" presName="entireBox" presStyleLbl="node1" presStyleIdx="0" presStyleCnt="3"/>
      <dgm:spPr/>
    </dgm:pt>
    <dgm:pt modelId="{00971E37-72AA-4797-88D7-E9A8EEEC55DC}" type="pres">
      <dgm:prSet presAssocID="{2178A3C5-8ECD-496E-AA3B-36A69F9D85D9}" presName="descendantBox" presStyleCnt="0"/>
      <dgm:spPr/>
    </dgm:pt>
    <dgm:pt modelId="{53B7E3AD-66AC-4F42-B051-D67C45A0D81F}" type="pres">
      <dgm:prSet presAssocID="{4D4133A7-BA69-47C2-AC0C-3356A1ECF654}" presName="childTextBox" presStyleLbl="fgAccFollowNode1" presStyleIdx="0" presStyleCnt="4">
        <dgm:presLayoutVars>
          <dgm:bulletEnabled val="1"/>
        </dgm:presLayoutVars>
      </dgm:prSet>
      <dgm:spPr/>
    </dgm:pt>
    <dgm:pt modelId="{C00E469B-593E-44DC-826B-7F0BD18DBB3E}" type="pres">
      <dgm:prSet presAssocID="{F6F64421-A8C5-48BE-9A79-C703CDF69324}" presName="childTextBox" presStyleLbl="fgAccFollowNode1" presStyleIdx="1" presStyleCnt="4">
        <dgm:presLayoutVars>
          <dgm:bulletEnabled val="1"/>
        </dgm:presLayoutVars>
      </dgm:prSet>
      <dgm:spPr/>
    </dgm:pt>
    <dgm:pt modelId="{D63DD42D-5CBD-41D9-B258-E2031734EB68}" type="pres">
      <dgm:prSet presAssocID="{EAD37025-8D81-420D-9CD8-8181087247BD}" presName="sp" presStyleCnt="0"/>
      <dgm:spPr/>
    </dgm:pt>
    <dgm:pt modelId="{CC43B72A-199C-4860-B574-CEDD6CEC3F73}" type="pres">
      <dgm:prSet presAssocID="{D0E41005-32A8-4C25-85E1-1956908638AC}" presName="arrowAndChildren" presStyleCnt="0"/>
      <dgm:spPr/>
    </dgm:pt>
    <dgm:pt modelId="{5D67378F-4549-4D7D-9480-B31B055120E7}" type="pres">
      <dgm:prSet presAssocID="{D0E41005-32A8-4C25-85E1-1956908638AC}" presName="parentTextArrow" presStyleLbl="node1" presStyleIdx="0" presStyleCnt="3"/>
      <dgm:spPr/>
    </dgm:pt>
    <dgm:pt modelId="{627E069C-52F0-41DF-AD8E-AC22B58D4B62}" type="pres">
      <dgm:prSet presAssocID="{D0E41005-32A8-4C25-85E1-1956908638AC}" presName="arrow" presStyleLbl="node1" presStyleIdx="1" presStyleCnt="3" custLinFactNeighborX="88" custLinFactNeighborY="4305"/>
      <dgm:spPr/>
    </dgm:pt>
    <dgm:pt modelId="{6921EECD-6862-498F-A97D-DF53BA18EE1C}" type="pres">
      <dgm:prSet presAssocID="{D0E41005-32A8-4C25-85E1-1956908638AC}" presName="descendantArrow" presStyleCnt="0"/>
      <dgm:spPr/>
    </dgm:pt>
    <dgm:pt modelId="{5BE2F675-AA95-4CA6-A333-C80831EEE5C1}" type="pres">
      <dgm:prSet presAssocID="{6F005244-511C-4B73-992A-FC1CABA5DBC2}" presName="childTextArrow" presStyleLbl="fgAccFollowNode1" presStyleIdx="2" presStyleCnt="4">
        <dgm:presLayoutVars>
          <dgm:bulletEnabled val="1"/>
        </dgm:presLayoutVars>
      </dgm:prSet>
      <dgm:spPr/>
    </dgm:pt>
    <dgm:pt modelId="{716D7D9E-E38A-4098-AC2C-A562B1D68FA9}" type="pres">
      <dgm:prSet presAssocID="{17D7643C-8F55-464D-87E5-EBA95A2CE445}" presName="childTextArrow" presStyleLbl="fgAccFollowNode1" presStyleIdx="3" presStyleCnt="4">
        <dgm:presLayoutVars>
          <dgm:bulletEnabled val="1"/>
        </dgm:presLayoutVars>
      </dgm:prSet>
      <dgm:spPr/>
    </dgm:pt>
    <dgm:pt modelId="{942AC864-153E-48A5-B5E3-56C755ABC5CE}" type="pres">
      <dgm:prSet presAssocID="{FD5F0880-FD62-45AE-9378-4D4FC3D033A6}" presName="sp" presStyleCnt="0"/>
      <dgm:spPr/>
    </dgm:pt>
    <dgm:pt modelId="{EE526AAE-B05A-40EA-897A-540A0179E02B}" type="pres">
      <dgm:prSet presAssocID="{9577D2E1-F656-4F6C-9A07-8C95B6067E35}" presName="arrowAndChildren" presStyleCnt="0"/>
      <dgm:spPr/>
    </dgm:pt>
    <dgm:pt modelId="{50B08D6A-FF29-4B82-BA78-1FD4746B205C}" type="pres">
      <dgm:prSet presAssocID="{9577D2E1-F656-4F6C-9A07-8C95B6067E35}" presName="parentTextArrow" presStyleLbl="node1" presStyleIdx="2" presStyleCnt="3" custLinFactNeighborY="7591"/>
      <dgm:spPr/>
    </dgm:pt>
  </dgm:ptLst>
  <dgm:cxnLst>
    <dgm:cxn modelId="{D460B00F-1E2F-4A32-BB68-EFC6751C3042}" type="presOf" srcId="{F6F64421-A8C5-48BE-9A79-C703CDF69324}" destId="{C00E469B-593E-44DC-826B-7F0BD18DBB3E}" srcOrd="0" destOrd="0" presId="urn:microsoft.com/office/officeart/2005/8/layout/process4"/>
    <dgm:cxn modelId="{A288CA2C-921F-4B23-8C12-4601F3771EF8}" type="presOf" srcId="{2178A3C5-8ECD-496E-AA3B-36A69F9D85D9}" destId="{CA4D832A-AAEC-41F6-9ED5-F39E523468BF}" srcOrd="1" destOrd="0" presId="urn:microsoft.com/office/officeart/2005/8/layout/process4"/>
    <dgm:cxn modelId="{28CCE43C-43AD-463F-88FE-671D9FE3B408}" type="presOf" srcId="{17D7643C-8F55-464D-87E5-EBA95A2CE445}" destId="{716D7D9E-E38A-4098-AC2C-A562B1D68FA9}" srcOrd="0" destOrd="0" presId="urn:microsoft.com/office/officeart/2005/8/layout/process4"/>
    <dgm:cxn modelId="{85F04F3E-73D4-4FBA-87E6-E4F1AB9DE656}" srcId="{D0E41005-32A8-4C25-85E1-1956908638AC}" destId="{17D7643C-8F55-464D-87E5-EBA95A2CE445}" srcOrd="1" destOrd="0" parTransId="{F3E74176-EFD1-48CB-88C2-B6B32E20297A}" sibTransId="{F8598BD0-39F7-4F75-B6B5-38E0B2AB0B38}"/>
    <dgm:cxn modelId="{72B91C60-33B1-4D80-B757-2BDD68BD7016}" type="presOf" srcId="{6F005244-511C-4B73-992A-FC1CABA5DBC2}" destId="{5BE2F675-AA95-4CA6-A333-C80831EEE5C1}" srcOrd="0" destOrd="0" presId="urn:microsoft.com/office/officeart/2005/8/layout/process4"/>
    <dgm:cxn modelId="{F86EE963-CE5E-46C6-9848-E63C90A6373D}" type="presOf" srcId="{4D4133A7-BA69-47C2-AC0C-3356A1ECF654}" destId="{53B7E3AD-66AC-4F42-B051-D67C45A0D81F}" srcOrd="0" destOrd="0" presId="urn:microsoft.com/office/officeart/2005/8/layout/process4"/>
    <dgm:cxn modelId="{77DC0264-E003-48CB-9817-B2D4AF1BE525}" type="presOf" srcId="{2178A3C5-8ECD-496E-AA3B-36A69F9D85D9}" destId="{972BBD3A-E218-4463-BD1F-4CAC8D16C6F0}" srcOrd="0" destOrd="0" presId="urn:microsoft.com/office/officeart/2005/8/layout/process4"/>
    <dgm:cxn modelId="{02C3C66B-DE15-4D4C-B58A-7389DC7A6097}" srcId="{E54BAE37-C830-4F31-BF97-470FEE8D9B2D}" destId="{9577D2E1-F656-4F6C-9A07-8C95B6067E35}" srcOrd="0" destOrd="0" parTransId="{D7222C6A-1D0C-4D75-A735-241002729E9B}" sibTransId="{FD5F0880-FD62-45AE-9378-4D4FC3D033A6}"/>
    <dgm:cxn modelId="{7CEF0C6D-E79E-4091-8B94-E8D35EF27DF4}" type="presOf" srcId="{E54BAE37-C830-4F31-BF97-470FEE8D9B2D}" destId="{4C32E6C6-0F9C-4B7E-B1C2-464569649D1D}" srcOrd="0" destOrd="0" presId="urn:microsoft.com/office/officeart/2005/8/layout/process4"/>
    <dgm:cxn modelId="{FE56017B-25A0-4C2D-82AA-9D0984464793}" type="presOf" srcId="{D0E41005-32A8-4C25-85E1-1956908638AC}" destId="{5D67378F-4549-4D7D-9480-B31B055120E7}" srcOrd="0" destOrd="0" presId="urn:microsoft.com/office/officeart/2005/8/layout/process4"/>
    <dgm:cxn modelId="{FB5376B4-B000-4C6E-A815-25E2BB44C7EC}" srcId="{2178A3C5-8ECD-496E-AA3B-36A69F9D85D9}" destId="{4D4133A7-BA69-47C2-AC0C-3356A1ECF654}" srcOrd="0" destOrd="0" parTransId="{BB883E64-C900-4679-8A80-F027E0CDF45C}" sibTransId="{04B0A043-93BE-4F26-934D-65D7F8D1F365}"/>
    <dgm:cxn modelId="{BA48E7B8-1233-42AF-AC68-7B7A92CA96BE}" type="presOf" srcId="{9577D2E1-F656-4F6C-9A07-8C95B6067E35}" destId="{50B08D6A-FF29-4B82-BA78-1FD4746B205C}" srcOrd="0" destOrd="0" presId="urn:microsoft.com/office/officeart/2005/8/layout/process4"/>
    <dgm:cxn modelId="{8C6AC5B9-0160-40E1-9727-35A7AAF78E9E}" srcId="{E54BAE37-C830-4F31-BF97-470FEE8D9B2D}" destId="{D0E41005-32A8-4C25-85E1-1956908638AC}" srcOrd="1" destOrd="0" parTransId="{EEB4ACA9-1CC0-41A8-BCDA-6E52944A09C3}" sibTransId="{EAD37025-8D81-420D-9CD8-8181087247BD}"/>
    <dgm:cxn modelId="{72C6EFCA-578C-4FFA-A92B-37050BBFE37B}" srcId="{2178A3C5-8ECD-496E-AA3B-36A69F9D85D9}" destId="{F6F64421-A8C5-48BE-9A79-C703CDF69324}" srcOrd="1" destOrd="0" parTransId="{7A27D311-5E7D-4171-A001-A66F08CAE477}" sibTransId="{2368A0C4-A343-4191-BEC2-A7CC6B60AE60}"/>
    <dgm:cxn modelId="{C7A644D4-FF37-4ED9-B4AC-590015966FE7}" srcId="{D0E41005-32A8-4C25-85E1-1956908638AC}" destId="{6F005244-511C-4B73-992A-FC1CABA5DBC2}" srcOrd="0" destOrd="0" parTransId="{F2FD79B2-305B-41C5-A659-61A4EED105AF}" sibTransId="{03067F3C-0DB8-45DC-B26C-0056FE68B36C}"/>
    <dgm:cxn modelId="{01F130D8-BE63-4CCA-9179-15391C1EFEB8}" type="presOf" srcId="{D0E41005-32A8-4C25-85E1-1956908638AC}" destId="{627E069C-52F0-41DF-AD8E-AC22B58D4B62}" srcOrd="1" destOrd="0" presId="urn:microsoft.com/office/officeart/2005/8/layout/process4"/>
    <dgm:cxn modelId="{6A801AF8-4FD4-466E-A963-E08F910B9FAD}" srcId="{E54BAE37-C830-4F31-BF97-470FEE8D9B2D}" destId="{2178A3C5-8ECD-496E-AA3B-36A69F9D85D9}" srcOrd="2" destOrd="0" parTransId="{2FE8DFBF-951F-43EE-9B5D-D61E92E7A523}" sibTransId="{30D54D56-E884-4E18-A679-B55B4E4C6887}"/>
    <dgm:cxn modelId="{3854DD4F-A3DB-4D69-A316-BECA23624140}" type="presParOf" srcId="{4C32E6C6-0F9C-4B7E-B1C2-464569649D1D}" destId="{84E5CFAB-308E-4F81-A352-85D9929C999B}" srcOrd="0" destOrd="0" presId="urn:microsoft.com/office/officeart/2005/8/layout/process4"/>
    <dgm:cxn modelId="{7AD0C768-CCFF-4355-B817-9379D9A710A0}" type="presParOf" srcId="{84E5CFAB-308E-4F81-A352-85D9929C999B}" destId="{972BBD3A-E218-4463-BD1F-4CAC8D16C6F0}" srcOrd="0" destOrd="0" presId="urn:microsoft.com/office/officeart/2005/8/layout/process4"/>
    <dgm:cxn modelId="{F40606F8-3AFB-44D1-8254-378A2E172EF8}" type="presParOf" srcId="{84E5CFAB-308E-4F81-A352-85D9929C999B}" destId="{CA4D832A-AAEC-41F6-9ED5-F39E523468BF}" srcOrd="1" destOrd="0" presId="urn:microsoft.com/office/officeart/2005/8/layout/process4"/>
    <dgm:cxn modelId="{A23F2F2D-D0C4-4D98-A4C7-65176DD4C719}" type="presParOf" srcId="{84E5CFAB-308E-4F81-A352-85D9929C999B}" destId="{00971E37-72AA-4797-88D7-E9A8EEEC55DC}" srcOrd="2" destOrd="0" presId="urn:microsoft.com/office/officeart/2005/8/layout/process4"/>
    <dgm:cxn modelId="{8B57E776-FB60-4284-A400-25C41658529E}" type="presParOf" srcId="{00971E37-72AA-4797-88D7-E9A8EEEC55DC}" destId="{53B7E3AD-66AC-4F42-B051-D67C45A0D81F}" srcOrd="0" destOrd="0" presId="urn:microsoft.com/office/officeart/2005/8/layout/process4"/>
    <dgm:cxn modelId="{B27894D8-51FF-4EFD-8EF6-79BBFCCFF6CE}" type="presParOf" srcId="{00971E37-72AA-4797-88D7-E9A8EEEC55DC}" destId="{C00E469B-593E-44DC-826B-7F0BD18DBB3E}" srcOrd="1" destOrd="0" presId="urn:microsoft.com/office/officeart/2005/8/layout/process4"/>
    <dgm:cxn modelId="{01C1C9F9-DBE7-4370-8C28-2D40B9A5BE3D}" type="presParOf" srcId="{4C32E6C6-0F9C-4B7E-B1C2-464569649D1D}" destId="{D63DD42D-5CBD-41D9-B258-E2031734EB68}" srcOrd="1" destOrd="0" presId="urn:microsoft.com/office/officeart/2005/8/layout/process4"/>
    <dgm:cxn modelId="{5176EACD-EF7F-484C-A6FD-A1362829532F}" type="presParOf" srcId="{4C32E6C6-0F9C-4B7E-B1C2-464569649D1D}" destId="{CC43B72A-199C-4860-B574-CEDD6CEC3F73}" srcOrd="2" destOrd="0" presId="urn:microsoft.com/office/officeart/2005/8/layout/process4"/>
    <dgm:cxn modelId="{AD24EC15-D2D3-4834-BBD3-12D629FF7411}" type="presParOf" srcId="{CC43B72A-199C-4860-B574-CEDD6CEC3F73}" destId="{5D67378F-4549-4D7D-9480-B31B055120E7}" srcOrd="0" destOrd="0" presId="urn:microsoft.com/office/officeart/2005/8/layout/process4"/>
    <dgm:cxn modelId="{5D77AD5A-4548-4663-B11E-B632BFFAC829}" type="presParOf" srcId="{CC43B72A-199C-4860-B574-CEDD6CEC3F73}" destId="{627E069C-52F0-41DF-AD8E-AC22B58D4B62}" srcOrd="1" destOrd="0" presId="urn:microsoft.com/office/officeart/2005/8/layout/process4"/>
    <dgm:cxn modelId="{97018912-F5D1-4F7E-AC56-72D72CBD2CBC}" type="presParOf" srcId="{CC43B72A-199C-4860-B574-CEDD6CEC3F73}" destId="{6921EECD-6862-498F-A97D-DF53BA18EE1C}" srcOrd="2" destOrd="0" presId="urn:microsoft.com/office/officeart/2005/8/layout/process4"/>
    <dgm:cxn modelId="{5399BC05-CF6F-4C2E-8891-0F0F592BC03D}" type="presParOf" srcId="{6921EECD-6862-498F-A97D-DF53BA18EE1C}" destId="{5BE2F675-AA95-4CA6-A333-C80831EEE5C1}" srcOrd="0" destOrd="0" presId="urn:microsoft.com/office/officeart/2005/8/layout/process4"/>
    <dgm:cxn modelId="{11DFDE43-6AF1-46FD-9FFD-E994A918281F}" type="presParOf" srcId="{6921EECD-6862-498F-A97D-DF53BA18EE1C}" destId="{716D7D9E-E38A-4098-AC2C-A562B1D68FA9}" srcOrd="1" destOrd="0" presId="urn:microsoft.com/office/officeart/2005/8/layout/process4"/>
    <dgm:cxn modelId="{1EFD84EB-A127-4281-9767-7EF24BC0C742}" type="presParOf" srcId="{4C32E6C6-0F9C-4B7E-B1C2-464569649D1D}" destId="{942AC864-153E-48A5-B5E3-56C755ABC5CE}" srcOrd="3" destOrd="0" presId="urn:microsoft.com/office/officeart/2005/8/layout/process4"/>
    <dgm:cxn modelId="{EC2C4E41-5FEC-425E-9707-EF8274B057CE}" type="presParOf" srcId="{4C32E6C6-0F9C-4B7E-B1C2-464569649D1D}" destId="{EE526AAE-B05A-40EA-897A-540A0179E02B}" srcOrd="4" destOrd="0" presId="urn:microsoft.com/office/officeart/2005/8/layout/process4"/>
    <dgm:cxn modelId="{F352E771-3FB5-4134-9335-A81E928213A1}" type="presParOf" srcId="{EE526AAE-B05A-40EA-897A-540A0179E02B}" destId="{50B08D6A-FF29-4B82-BA78-1FD4746B205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4D832A-AAEC-41F6-9ED5-F39E523468BF}">
      <dsp:nvSpPr>
        <dsp:cNvPr id="0" name=""/>
        <dsp:cNvSpPr/>
      </dsp:nvSpPr>
      <dsp:spPr>
        <a:xfrm>
          <a:off x="0" y="3877521"/>
          <a:ext cx="11696193" cy="1272689"/>
        </a:xfrm>
        <a:prstGeom prst="rect">
          <a:avLst/>
        </a:prstGeom>
        <a:solidFill>
          <a:schemeClr val="accent5">
            <a:shade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proposed concepts are within the existing Constitutional Framework in terms of which: </a:t>
          </a:r>
          <a:endParaRPr lang="en-US" sz="2200" kern="1200" dirty="0"/>
        </a:p>
      </dsp:txBody>
      <dsp:txXfrm>
        <a:off x="0" y="3877521"/>
        <a:ext cx="11696193" cy="687252"/>
      </dsp:txXfrm>
    </dsp:sp>
    <dsp:sp modelId="{53B7E3AD-66AC-4F42-B051-D67C45A0D81F}">
      <dsp:nvSpPr>
        <dsp:cNvPr id="0" name=""/>
        <dsp:cNvSpPr/>
      </dsp:nvSpPr>
      <dsp:spPr>
        <a:xfrm>
          <a:off x="0"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Local government is accountable for ensuring service delivery in a sustainable manner</a:t>
          </a:r>
          <a:endParaRPr lang="en-US" sz="1900" kern="1200" dirty="0"/>
        </a:p>
      </dsp:txBody>
      <dsp:txXfrm>
        <a:off x="0" y="4539319"/>
        <a:ext cx="5848096" cy="585436"/>
      </dsp:txXfrm>
    </dsp:sp>
    <dsp:sp modelId="{C00E469B-593E-44DC-826B-7F0BD18DBB3E}">
      <dsp:nvSpPr>
        <dsp:cNvPr id="0" name=""/>
        <dsp:cNvSpPr/>
      </dsp:nvSpPr>
      <dsp:spPr>
        <a:xfrm>
          <a:off x="5848096" y="4539319"/>
          <a:ext cx="5848096" cy="585436"/>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ZA" sz="1900" kern="1200" dirty="0"/>
            <a:t>National government has a duty to make sure municipalities perform their functions</a:t>
          </a:r>
          <a:endParaRPr lang="en-US" sz="1900" kern="1200" dirty="0"/>
        </a:p>
      </dsp:txBody>
      <dsp:txXfrm>
        <a:off x="5848096" y="4539319"/>
        <a:ext cx="5848096" cy="585436"/>
      </dsp:txXfrm>
    </dsp:sp>
    <dsp:sp modelId="{627E069C-52F0-41DF-AD8E-AC22B58D4B62}">
      <dsp:nvSpPr>
        <dsp:cNvPr id="0" name=""/>
        <dsp:cNvSpPr/>
      </dsp:nvSpPr>
      <dsp:spPr>
        <a:xfrm rot="10800000">
          <a:off x="0" y="2023481"/>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The Water Services Amendment Bill introduces 2 new concepts:  </a:t>
          </a:r>
          <a:endParaRPr lang="en-US" sz="2200" kern="1200" dirty="0"/>
        </a:p>
      </dsp:txBody>
      <dsp:txXfrm rot="-10800000">
        <a:off x="0" y="2023481"/>
        <a:ext cx="11696193" cy="687045"/>
      </dsp:txXfrm>
    </dsp:sp>
    <dsp:sp modelId="{5BE2F675-AA95-4CA6-A333-C80831EEE5C1}">
      <dsp:nvSpPr>
        <dsp:cNvPr id="0" name=""/>
        <dsp:cNvSpPr/>
      </dsp:nvSpPr>
      <dsp:spPr>
        <a:xfrm>
          <a:off x="0"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a municipal service delivery mechanism must have a minimum competency</a:t>
          </a:r>
          <a:endParaRPr lang="en-US" sz="1800" kern="1200" dirty="0"/>
        </a:p>
      </dsp:txBody>
      <dsp:txXfrm>
        <a:off x="0" y="2626261"/>
        <a:ext cx="5848096" cy="585261"/>
      </dsp:txXfrm>
    </dsp:sp>
    <dsp:sp modelId="{716D7D9E-E38A-4098-AC2C-A562B1D68FA9}">
      <dsp:nvSpPr>
        <dsp:cNvPr id="0" name=""/>
        <dsp:cNvSpPr/>
      </dsp:nvSpPr>
      <dsp:spPr>
        <a:xfrm>
          <a:off x="5848096" y="2626261"/>
          <a:ext cx="5848096" cy="585261"/>
        </a:xfrm>
        <a:prstGeom prst="rect">
          <a:avLst/>
        </a:prstGeom>
        <a:solidFill>
          <a:schemeClr val="accent5">
            <a:alpha val="90000"/>
            <a:tint val="55000"/>
            <a:hueOff val="0"/>
            <a:satOff val="0"/>
            <a:lumOff val="0"/>
            <a:alphaOff val="0"/>
          </a:schemeClr>
        </a:solidFill>
        <a:ln w="25400" cap="flat" cmpd="sng" algn="ctr">
          <a:solidFill>
            <a:schemeClr val="accent5">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ZA" sz="1800" kern="1200" dirty="0"/>
            <a:t>The requirement that the WSA must regulate performance of the WSP by contract – whether internal and/or external</a:t>
          </a:r>
          <a:endParaRPr lang="en-US" sz="1800" kern="1200" dirty="0"/>
        </a:p>
      </dsp:txBody>
      <dsp:txXfrm>
        <a:off x="5848096" y="2626261"/>
        <a:ext cx="5848096" cy="585261"/>
      </dsp:txXfrm>
    </dsp:sp>
    <dsp:sp modelId="{50B08D6A-FF29-4B82-BA78-1FD4746B205C}">
      <dsp:nvSpPr>
        <dsp:cNvPr id="0" name=""/>
        <dsp:cNvSpPr/>
      </dsp:nvSpPr>
      <dsp:spPr>
        <a:xfrm rot="10800000">
          <a:off x="0" y="149496"/>
          <a:ext cx="11696193" cy="1957395"/>
        </a:xfrm>
        <a:prstGeom prst="upArrowCallout">
          <a:avLst/>
        </a:prstGeom>
        <a:solidFill>
          <a:schemeClr val="accent5">
            <a:shade val="50000"/>
            <a:hueOff val="168648"/>
            <a:satOff val="-3730"/>
            <a:lumOff val="27991"/>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ZA" sz="2200" kern="1200" dirty="0"/>
            <a:t>Triggered by the decline in municipal water and sanitation services delivery, as demonstrated by the latest Drop Reports, the Department, in consultation with sector partners, has identified the need to do things differently</a:t>
          </a:r>
          <a:endParaRPr lang="en-US" sz="2200" kern="1200" dirty="0"/>
        </a:p>
      </dsp:txBody>
      <dsp:txXfrm rot="10800000">
        <a:off x="0" y="149496"/>
        <a:ext cx="11696193" cy="12718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4.png"/></Relationships>
</file>

<file path=ppt/drawings/_rels/drawing2.x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0.43103</cdr:x>
      <cdr:y>0.05459</cdr:y>
    </cdr:from>
    <cdr:to>
      <cdr:x>0.99047</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88" y="292607"/>
          <a:ext cx="6655823" cy="248525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11% of WSAs in Group 2b reported that there was no plans to address non-revenue water</a:t>
          </a:r>
        </a:p>
        <a:p xmlns:a="http://schemas.openxmlformats.org/drawingml/2006/main">
          <a:pPr algn="just"/>
          <a:r>
            <a:rPr lang="en-ZA" sz="1800" kern="1200" dirty="0">
              <a:latin typeface="Arial" panose="020B0604020202020204" pitchFamily="34" charset="0"/>
              <a:cs typeface="Arial" panose="020B0604020202020204" pitchFamily="34" charset="0"/>
            </a:rPr>
            <a:t>23% of WSAs in Group 2b reported that plans have been developed to address non-revenue water however implementation has not yet started</a:t>
          </a:r>
        </a:p>
        <a:p xmlns:a="http://schemas.openxmlformats.org/drawingml/2006/main">
          <a:pPr algn="just"/>
          <a:r>
            <a:rPr lang="en-ZA" sz="1800" kern="1200" dirty="0">
              <a:latin typeface="Arial" panose="020B0604020202020204" pitchFamily="34" charset="0"/>
              <a:cs typeface="Arial" panose="020B0604020202020204" pitchFamily="34" charset="0"/>
            </a:rPr>
            <a:t>66% of WSAs in Group 2b reported that plans to address non-revenue water has been developed and being implemented</a:t>
          </a:r>
        </a:p>
        <a:p xmlns:a="http://schemas.openxmlformats.org/drawingml/2006/main">
          <a:pPr algn="just"/>
          <a:endParaRPr lang="en-ZA" sz="1800" kern="12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0.42596</cdr:x>
      <cdr:y>0.5</cdr:y>
    </cdr:from>
    <cdr:to>
      <cdr:x>0.98912</cdr:x>
      <cdr:y>0.59213</cdr:y>
    </cdr:to>
    <cdr:pic>
      <cdr:nvPicPr>
        <cdr:cNvPr id="2" name="chart">
          <a:extLst xmlns:a="http://schemas.openxmlformats.org/drawingml/2006/main">
            <a:ext uri="{FF2B5EF4-FFF2-40B4-BE49-F238E27FC236}">
              <a16:creationId xmlns:a16="http://schemas.microsoft.com/office/drawing/2014/main" id="{83884058-7D4C-473D-81AA-08F47C54092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067759" y="2680038"/>
          <a:ext cx="6700085" cy="493819"/>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19% of WSAs in Group 2b reported no information on this action</a:t>
          </a:r>
        </a:p>
        <a:p xmlns:a="http://schemas.openxmlformats.org/drawingml/2006/main">
          <a:pPr algn="just"/>
          <a:r>
            <a:rPr lang="en-ZA" sz="1800" kern="1200" dirty="0">
              <a:latin typeface="Arial" panose="020B0604020202020204" pitchFamily="34" charset="0"/>
              <a:cs typeface="Arial" panose="020B0604020202020204" pitchFamily="34" charset="0"/>
            </a:rPr>
            <a:t>23% of WSAs in Group 2b reported that responsive systems are in place</a:t>
          </a:r>
        </a:p>
        <a:p xmlns:a="http://schemas.openxmlformats.org/drawingml/2006/main">
          <a:pPr algn="just"/>
          <a:r>
            <a:rPr lang="en-ZA" sz="1800" kern="1200" dirty="0">
              <a:latin typeface="Arial" panose="020B0604020202020204" pitchFamily="34" charset="0"/>
              <a:cs typeface="Arial" panose="020B0604020202020204" pitchFamily="34" charset="0"/>
            </a:rPr>
            <a:t>57% of WSAs in Group 2b reported that systems are in place but that response times can improve</a:t>
          </a:r>
        </a:p>
      </cdr:txBody>
    </cdr:sp>
  </cdr:relSizeAnchor>
  <cdr:relSizeAnchor xmlns:cdr="http://schemas.openxmlformats.org/drawingml/2006/chartDrawing">
    <cdr:from>
      <cdr:x>0.43023</cdr:x>
      <cdr:y>0.50948</cdr:y>
    </cdr:from>
    <cdr:to>
      <cdr:x>0.99339</cdr:x>
      <cdr:y>0.60161</cdr:y>
    </cdr:to>
    <cdr:pic>
      <cdr:nvPicPr>
        <cdr:cNvPr id="2" name="chart">
          <a:extLst xmlns:a="http://schemas.openxmlformats.org/drawingml/2006/main">
            <a:ext uri="{FF2B5EF4-FFF2-40B4-BE49-F238E27FC236}">
              <a16:creationId xmlns:a16="http://schemas.microsoft.com/office/drawing/2014/main" id="{8135EA05-E8AF-8D63-24DB-2E6A59139E3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18559" y="2730838"/>
          <a:ext cx="6700085" cy="493819"/>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0.41329</cdr:x>
      <cdr:y>0.03634</cdr:y>
    </cdr:from>
    <cdr:to>
      <cdr:x>0.98677</cdr:x>
      <cdr:y>0.50609</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4917031" y="194785"/>
          <a:ext cx="6822858" cy="25179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14 % of WSAs in Group 2b reported that no reviews of water safety plans were done</a:t>
          </a:r>
        </a:p>
        <a:p xmlns:a="http://schemas.openxmlformats.org/drawingml/2006/main">
          <a:pPr algn="just"/>
          <a:r>
            <a:rPr lang="en-ZA" sz="1800" kern="1200" dirty="0">
              <a:latin typeface="Arial" panose="020B0604020202020204" pitchFamily="34" charset="0"/>
              <a:cs typeface="Arial" panose="020B0604020202020204" pitchFamily="34" charset="0"/>
            </a:rPr>
            <a:t>14% of WSAs in Group 2b provided no information on this action</a:t>
          </a:r>
        </a:p>
        <a:p xmlns:a="http://schemas.openxmlformats.org/drawingml/2006/main">
          <a:pPr algn="just"/>
          <a:r>
            <a:rPr lang="en-ZA" sz="1800" kern="1200" dirty="0">
              <a:latin typeface="Arial" panose="020B0604020202020204" pitchFamily="34" charset="0"/>
              <a:cs typeface="Arial" panose="020B0604020202020204" pitchFamily="34" charset="0"/>
            </a:rPr>
            <a:t>8% of WSAs in Group 2b reported that water safety plans address potential upstream risks already</a:t>
          </a:r>
        </a:p>
        <a:p xmlns:a="http://schemas.openxmlformats.org/drawingml/2006/main">
          <a:pPr algn="just"/>
          <a:r>
            <a:rPr lang="en-ZA" sz="1800" kern="1200" dirty="0">
              <a:latin typeface="Arial" panose="020B0604020202020204" pitchFamily="34" charset="0"/>
              <a:cs typeface="Arial" panose="020B0604020202020204" pitchFamily="34" charset="0"/>
            </a:rPr>
            <a:t>20% of WSAs in Group 2b reported that water safety plans were reviewed, approved and being implemented </a:t>
          </a:r>
        </a:p>
        <a:p xmlns:a="http://schemas.openxmlformats.org/drawingml/2006/main">
          <a:pPr algn="just"/>
          <a:r>
            <a:rPr lang="en-ZA" sz="1800" kern="1200" dirty="0">
              <a:latin typeface="Arial" panose="020B0604020202020204" pitchFamily="34" charset="0"/>
              <a:cs typeface="Arial" panose="020B0604020202020204" pitchFamily="34" charset="0"/>
            </a:rPr>
            <a:t>44% of WSAs in Group 2b reported that water safety plans were currently in draft</a:t>
          </a: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endParaRPr lang="en-ZA" sz="1800" kern="1200" dirty="0">
            <a:latin typeface="Arial" panose="020B0604020202020204" pitchFamily="34" charset="0"/>
            <a:cs typeface="Arial" panose="020B0604020202020204" pitchFamily="34" charset="0"/>
          </a:endParaRPr>
        </a:p>
        <a:p xmlns:a="http://schemas.openxmlformats.org/drawingml/2006/main">
          <a:pPr algn="just"/>
          <a:r>
            <a:rPr lang="en-ZA" sz="1800" kern="1200" dirty="0">
              <a:latin typeface="Arial" panose="020B0604020202020204" pitchFamily="34" charset="0"/>
              <a:cs typeface="Arial" panose="020B0604020202020204" pitchFamily="34" charset="0"/>
            </a:rPr>
            <a:t> </a:t>
          </a:r>
        </a:p>
      </cdr:txBody>
    </cdr:sp>
  </cdr:relSizeAnchor>
  <cdr:relSizeAnchor xmlns:cdr="http://schemas.openxmlformats.org/drawingml/2006/chartDrawing">
    <cdr:from>
      <cdr:x>0.41681</cdr:x>
      <cdr:y>0.52526</cdr:y>
    </cdr:from>
    <cdr:to>
      <cdr:x>0.95222</cdr:x>
      <cdr:y>0.57318</cdr:y>
    </cdr:to>
    <cdr:sp macro="" textlink="">
      <cdr:nvSpPr>
        <cdr:cNvPr id="5" name="TextBox 4">
          <a:extLst xmlns:a="http://schemas.openxmlformats.org/drawingml/2006/main">
            <a:ext uri="{FF2B5EF4-FFF2-40B4-BE49-F238E27FC236}">
              <a16:creationId xmlns:a16="http://schemas.microsoft.com/office/drawing/2014/main" id="{B6201FEC-DCF1-3154-7406-FEF51F68C278}"/>
            </a:ext>
          </a:extLst>
        </cdr:cNvPr>
        <cdr:cNvSpPr txBox="1"/>
      </cdr:nvSpPr>
      <cdr:spPr>
        <a:xfrm xmlns:a="http://schemas.openxmlformats.org/drawingml/2006/main">
          <a:off x="4958901" y="2815438"/>
          <a:ext cx="6369978" cy="256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ZA" sz="1100" kern="1200" dirty="0"/>
        </a:p>
      </cdr:txBody>
    </cdr:sp>
  </cdr:relSizeAnchor>
  <cdr:relSizeAnchor xmlns:cdr="http://schemas.openxmlformats.org/drawingml/2006/chartDrawing">
    <cdr:from>
      <cdr:x>0.42471</cdr:x>
      <cdr:y>0.47686</cdr:y>
    </cdr:from>
    <cdr:to>
      <cdr:x>0.97674</cdr:x>
      <cdr:y>0.59744</cdr:y>
    </cdr:to>
    <cdr:sp macro="" textlink="">
      <cdr:nvSpPr>
        <cdr:cNvPr id="8"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052857" y="2556016"/>
          <a:ext cx="6567643"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–through Drop Reports</a:t>
          </a:r>
        </a:p>
      </cdr:txBody>
    </cdr:sp>
  </cdr:relSizeAnchor>
</c:userShapes>
</file>

<file path=ppt/drawings/drawing4.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NC in Group 2b reported that joint catchment risk abatement plans have been developed and approved (though only 2 other was reported in KZN and MP in group 3)</a:t>
          </a:r>
        </a:p>
        <a:p xmlns:a="http://schemas.openxmlformats.org/drawingml/2006/main">
          <a:pPr algn="just"/>
          <a:r>
            <a:rPr lang="en-ZA" sz="1800" kern="1200" dirty="0">
              <a:latin typeface="Arial" panose="020B0604020202020204" pitchFamily="34" charset="0"/>
              <a:cs typeface="Arial" panose="020B0604020202020204" pitchFamily="34" charset="0"/>
            </a:rPr>
            <a:t>47% of WSAs in Group 2b reported that plans to address joint catchment risk abatement has been drafted</a:t>
          </a:r>
        </a:p>
        <a:p xmlns:a="http://schemas.openxmlformats.org/drawingml/2006/main">
          <a:pPr algn="just"/>
          <a:r>
            <a:rPr lang="en-ZA" sz="1800" kern="1200" dirty="0">
              <a:latin typeface="Arial" panose="020B0604020202020204" pitchFamily="34" charset="0"/>
              <a:cs typeface="Arial" panose="020B0604020202020204" pitchFamily="34" charset="0"/>
            </a:rPr>
            <a:t>42% of WSAs in Group 2b reported that there was no plans to address joint catchment risk abatement</a:t>
          </a:r>
        </a:p>
        <a:p xmlns:a="http://schemas.openxmlformats.org/drawingml/2006/main">
          <a:pPr algn="just"/>
          <a:r>
            <a:rPr lang="en-ZA" sz="1800" kern="1200" dirty="0">
              <a:latin typeface="Arial" panose="020B0604020202020204" pitchFamily="34" charset="0"/>
              <a:cs typeface="Arial" panose="020B0604020202020204" pitchFamily="34" charset="0"/>
            </a:rPr>
            <a:t>3 WSAs in Group 2b did not report on joint catchment plans </a:t>
          </a:r>
        </a:p>
      </cdr:txBody>
    </cdr:sp>
  </cdr:relSizeAnchor>
  <cdr:relSizeAnchor xmlns:cdr="http://schemas.openxmlformats.org/drawingml/2006/chartDrawing">
    <cdr:from>
      <cdr:x>0.44111</cdr:x>
      <cdr:y>0.47779</cdr:y>
    </cdr:from>
    <cdr:to>
      <cdr:x>0.75043</cdr:x>
      <cdr:y>0.59837</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248066" y="2560996"/>
          <a:ext cx="3679992"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a:t>
          </a:r>
        </a:p>
      </cdr:txBody>
    </cdr:sp>
  </cdr:relSizeAnchor>
</c:userShapes>
</file>

<file path=ppt/drawings/drawing5.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1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NC in Group 2b reported that joint catchment risk abatement plans have been developed and approved (though only 2 other was reported in KZN and MP in group 3)</a:t>
          </a:r>
        </a:p>
        <a:p xmlns:a="http://schemas.openxmlformats.org/drawingml/2006/main">
          <a:pPr algn="just"/>
          <a:r>
            <a:rPr lang="en-ZA" sz="1800" kern="1200" dirty="0">
              <a:latin typeface="Arial" panose="020B0604020202020204" pitchFamily="34" charset="0"/>
              <a:cs typeface="Arial" panose="020B0604020202020204" pitchFamily="34" charset="0"/>
            </a:rPr>
            <a:t>47% of WSAs in Group 2b reported that plans to address joint catchment risk abatement has been drafted</a:t>
          </a:r>
        </a:p>
        <a:p xmlns:a="http://schemas.openxmlformats.org/drawingml/2006/main">
          <a:pPr algn="just"/>
          <a:r>
            <a:rPr lang="en-ZA" sz="1800" kern="1200" dirty="0">
              <a:latin typeface="Arial" panose="020B0604020202020204" pitchFamily="34" charset="0"/>
              <a:cs typeface="Arial" panose="020B0604020202020204" pitchFamily="34" charset="0"/>
            </a:rPr>
            <a:t>42% of WSAs in Group 2b reported that there was no plans to address joint catchment risk abatement</a:t>
          </a:r>
        </a:p>
        <a:p xmlns:a="http://schemas.openxmlformats.org/drawingml/2006/main">
          <a:pPr algn="just"/>
          <a:r>
            <a:rPr lang="en-ZA" sz="1800" kern="1200" dirty="0">
              <a:latin typeface="Arial" panose="020B0604020202020204" pitchFamily="34" charset="0"/>
              <a:cs typeface="Arial" panose="020B0604020202020204" pitchFamily="34" charset="0"/>
            </a:rPr>
            <a:t>3 WSAs in Group 2b did not report on joint catchment plans </a:t>
          </a:r>
        </a:p>
      </cdr:txBody>
    </cdr:sp>
  </cdr:relSizeAnchor>
  <cdr:relSizeAnchor xmlns:cdr="http://schemas.openxmlformats.org/drawingml/2006/chartDrawing">
    <cdr:from>
      <cdr:x>0.43507</cdr:x>
      <cdr:y>0.47779</cdr:y>
    </cdr:from>
    <cdr:to>
      <cdr:x>0.95481</cdr:x>
      <cdr:y>0.59837</cdr:y>
    </cdr:to>
    <cdr:sp macro="" textlink="">
      <cdr:nvSpPr>
        <cdr:cNvPr id="2" name="TextBox 5">
          <a:extLst xmlns:a="http://schemas.openxmlformats.org/drawingml/2006/main">
            <a:ext uri="{FF2B5EF4-FFF2-40B4-BE49-F238E27FC236}">
              <a16:creationId xmlns:a16="http://schemas.microsoft.com/office/drawing/2014/main" id="{68E705B4-DCEF-D2E5-A643-A664A762849A}"/>
            </a:ext>
          </a:extLst>
        </cdr:cNvPr>
        <cdr:cNvSpPr txBox="1"/>
      </cdr:nvSpPr>
      <cdr:spPr>
        <a:xfrm xmlns:a="http://schemas.openxmlformats.org/drawingml/2006/main">
          <a:off x="5176147" y="2560996"/>
          <a:ext cx="6183554" cy="646331"/>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cdr:txBody>
    </cdr:sp>
  </cdr:relSizeAnchor>
</c:userShapes>
</file>

<file path=ppt/drawings/drawing6.xml><?xml version="1.0" encoding="utf-8"?>
<c:userShapes xmlns:c="http://schemas.openxmlformats.org/drawingml/2006/chart">
  <cdr:relSizeAnchor xmlns:cdr="http://schemas.openxmlformats.org/drawingml/2006/chartDrawing">
    <cdr:from>
      <cdr:x>0.40755</cdr:x>
      <cdr:y>0.03709</cdr:y>
    </cdr:from>
    <cdr:to>
      <cdr:x>1</cdr:x>
      <cdr:y>0.52222</cdr:y>
    </cdr:to>
    <cdr:sp macro="" textlink="">
      <cdr:nvSpPr>
        <cdr:cNvPr id="2" name="TextBox 1">
          <a:extLst xmlns:a="http://schemas.openxmlformats.org/drawingml/2006/main">
            <a:ext uri="{FF2B5EF4-FFF2-40B4-BE49-F238E27FC236}">
              <a16:creationId xmlns:a16="http://schemas.microsoft.com/office/drawing/2014/main" id="{FF1B0D5E-80E9-0F39-6B39-13D039837A2B}"/>
            </a:ext>
          </a:extLst>
        </cdr:cNvPr>
        <cdr:cNvSpPr txBox="1"/>
      </cdr:nvSpPr>
      <cdr:spPr>
        <a:xfrm xmlns:a="http://schemas.openxmlformats.org/drawingml/2006/main">
          <a:off x="4848790" y="198796"/>
          <a:ext cx="7048500" cy="26003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ZA" sz="1800" kern="1200" dirty="0">
              <a:latin typeface="Arial" panose="020B0604020202020204" pitchFamily="34" charset="0"/>
              <a:cs typeface="Arial" panose="020B0604020202020204" pitchFamily="34" charset="0"/>
            </a:rPr>
            <a:t>20%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2b reported existing bylaws as effective in enabling revenue collection</a:t>
          </a:r>
        </a:p>
        <a:p xmlns:a="http://schemas.openxmlformats.org/drawingml/2006/main">
          <a:r>
            <a:rPr lang="en-ZA" sz="1800" kern="1200" dirty="0">
              <a:latin typeface="Arial" panose="020B0604020202020204" pitchFamily="34" charset="0"/>
              <a:cs typeface="Arial" panose="020B0604020202020204" pitchFamily="34" charset="0"/>
            </a:rPr>
            <a:t>33%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2b reported revenue collection bylaws as reviewed, approved by Council and being enforced</a:t>
          </a:r>
        </a:p>
        <a:p xmlns:a="http://schemas.openxmlformats.org/drawingml/2006/main">
          <a:r>
            <a:rPr lang="en-ZA" sz="1800" kern="1200" dirty="0">
              <a:latin typeface="Arial" panose="020B0604020202020204" pitchFamily="34" charset="0"/>
              <a:cs typeface="Arial" panose="020B0604020202020204" pitchFamily="34" charset="0"/>
            </a:rPr>
            <a:t>20%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2b reported revenue collection bylaws as reviewed, but not yet approved</a:t>
          </a:r>
        </a:p>
        <a:p xmlns:a="http://schemas.openxmlformats.org/drawingml/2006/main">
          <a:r>
            <a:rPr lang="en-ZA" sz="1800" kern="1200" dirty="0">
              <a:latin typeface="Arial" panose="020B0604020202020204" pitchFamily="34" charset="0"/>
              <a:cs typeface="Arial" panose="020B0604020202020204" pitchFamily="34" charset="0"/>
            </a:rPr>
            <a:t>8%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2b reported no revenue collection bylaws in place</a:t>
          </a:r>
        </a:p>
        <a:p xmlns:a="http://schemas.openxmlformats.org/drawingml/2006/main">
          <a:r>
            <a:rPr lang="en-ZA" sz="1800" kern="1200" dirty="0">
              <a:latin typeface="Arial" panose="020B0604020202020204" pitchFamily="34" charset="0"/>
              <a:cs typeface="Arial" panose="020B0604020202020204" pitchFamily="34" charset="0"/>
            </a:rPr>
            <a:t>19% </a:t>
          </a:r>
          <a:r>
            <a:rPr lang="en-ZA" sz="1800" kern="1200" dirty="0" err="1">
              <a:latin typeface="Arial" panose="020B0604020202020204" pitchFamily="34" charset="0"/>
              <a:cs typeface="Arial" panose="020B0604020202020204" pitchFamily="34" charset="0"/>
            </a:rPr>
            <a:t>WSA</a:t>
          </a:r>
          <a:r>
            <a:rPr lang="en-ZA" sz="1800" kern="1200" dirty="0">
              <a:latin typeface="Arial" panose="020B0604020202020204" pitchFamily="34" charset="0"/>
              <a:cs typeface="Arial" panose="020B0604020202020204" pitchFamily="34" charset="0"/>
            </a:rPr>
            <a:t> in Group 2b did not report against this action</a:t>
          </a:r>
        </a:p>
        <a:p xmlns:a="http://schemas.openxmlformats.org/drawingml/2006/main">
          <a:endParaRPr lang="en-ZA" sz="1800" kern="12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0.43103</cdr:x>
      <cdr:y>0.05459</cdr:y>
    </cdr:from>
    <cdr:to>
      <cdr:x>0.95326</cdr:x>
      <cdr:y>0.51825</cdr:y>
    </cdr:to>
    <cdr:sp macro="" textlink="">
      <cdr:nvSpPr>
        <cdr:cNvPr id="3" name="TextBox 2">
          <a:extLst xmlns:a="http://schemas.openxmlformats.org/drawingml/2006/main">
            <a:ext uri="{FF2B5EF4-FFF2-40B4-BE49-F238E27FC236}">
              <a16:creationId xmlns:a16="http://schemas.microsoft.com/office/drawing/2014/main" id="{3845990F-2450-F7E9-8A02-0F85CCCFFEBA}"/>
            </a:ext>
          </a:extLst>
        </cdr:cNvPr>
        <cdr:cNvSpPr txBox="1"/>
      </cdr:nvSpPr>
      <cdr:spPr>
        <a:xfrm xmlns:a="http://schemas.openxmlformats.org/drawingml/2006/main">
          <a:off x="5128031" y="292581"/>
          <a:ext cx="6213230" cy="24852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just"/>
          <a:r>
            <a:rPr lang="en-ZA" sz="1800" kern="1200" dirty="0">
              <a:latin typeface="Arial" panose="020B0604020202020204" pitchFamily="34" charset="0"/>
              <a:cs typeface="Arial" panose="020B0604020202020204" pitchFamily="34" charset="0"/>
            </a:rPr>
            <a:t>2 WSAs in Group 2b reported no progress</a:t>
          </a:r>
        </a:p>
        <a:p xmlns:a="http://schemas.openxmlformats.org/drawingml/2006/main">
          <a:pPr algn="just"/>
          <a:r>
            <a:rPr lang="en-ZA" sz="1800" kern="1200" dirty="0">
              <a:latin typeface="Arial" panose="020B0604020202020204" pitchFamily="34" charset="0"/>
              <a:cs typeface="Arial" panose="020B0604020202020204" pitchFamily="34" charset="0"/>
            </a:rPr>
            <a:t>2 WSAs in Group 2b did not report on progress in improving the condition of wastewater systems</a:t>
          </a:r>
        </a:p>
        <a:p xmlns:a="http://schemas.openxmlformats.org/drawingml/2006/main">
          <a:pPr algn="just"/>
          <a:r>
            <a:rPr lang="en-ZA" sz="1800" kern="1200" dirty="0">
              <a:latin typeface="Arial" panose="020B0604020202020204" pitchFamily="34" charset="0"/>
              <a:cs typeface="Arial" panose="020B0604020202020204" pitchFamily="34" charset="0"/>
            </a:rPr>
            <a:t>28% of WSAs in Group 2b reported sourcing funding for  plans to address infrastructure condition</a:t>
          </a:r>
        </a:p>
        <a:p xmlns:a="http://schemas.openxmlformats.org/drawingml/2006/main">
          <a:pPr algn="just"/>
          <a:r>
            <a:rPr lang="en-ZA" sz="1800" kern="1200" dirty="0">
              <a:latin typeface="Arial" panose="020B0604020202020204" pitchFamily="34" charset="0"/>
              <a:cs typeface="Arial" panose="020B0604020202020204" pitchFamily="34" charset="0"/>
            </a:rPr>
            <a:t>58% of WSAs in Group 2b reported positive progress in improving the condition of wastewater systems</a:t>
          </a:r>
        </a:p>
      </cdr:txBody>
    </cdr:sp>
  </cdr:relSizeAnchor>
  <cdr:relSizeAnchor xmlns:cdr="http://schemas.openxmlformats.org/drawingml/2006/chartDrawing">
    <cdr:from>
      <cdr:x>0.61635</cdr:x>
      <cdr:y>0.43456</cdr:y>
    </cdr:from>
    <cdr:to>
      <cdr:x>0.91105</cdr:x>
      <cdr:y>0.60682</cdr:y>
    </cdr:to>
    <cdr:sp macro="" textlink="">
      <cdr:nvSpPr>
        <cdr:cNvPr id="2" name="TextBox 9">
          <a:extLst xmlns:a="http://schemas.openxmlformats.org/drawingml/2006/main">
            <a:ext uri="{FF2B5EF4-FFF2-40B4-BE49-F238E27FC236}">
              <a16:creationId xmlns:a16="http://schemas.microsoft.com/office/drawing/2014/main" id="{734D3E1C-E7A9-A643-E6BC-13723A4587D9}"/>
            </a:ext>
          </a:extLst>
        </cdr:cNvPr>
        <cdr:cNvSpPr txBox="1"/>
      </cdr:nvSpPr>
      <cdr:spPr>
        <a:xfrm xmlns:a="http://schemas.openxmlformats.org/drawingml/2006/main">
          <a:off x="7332867" y="2329261"/>
          <a:ext cx="3506185" cy="923330"/>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en-V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ju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 Drop Reports</a:t>
          </a:r>
        </a:p>
      </cdr:txBody>
    </cdr:sp>
  </cdr:relSizeAnchor>
</c:userShapes>
</file>

<file path=ppt/drawings/drawing8.xml><?xml version="1.0" encoding="utf-8"?>
<c:userShapes xmlns:c="http://schemas.openxmlformats.org/drawingml/2006/chart">
  <cdr:relSizeAnchor xmlns:cdr="http://schemas.openxmlformats.org/drawingml/2006/chartDrawing">
    <cdr:from>
      <cdr:x>0.00872</cdr:x>
      <cdr:y>0.53329</cdr:y>
    </cdr:from>
    <cdr:to>
      <cdr:x>0.46036</cdr:x>
      <cdr:y>0.89691</cdr:y>
    </cdr:to>
    <cdr:sp macro="" textlink="">
      <cdr:nvSpPr>
        <cdr:cNvPr id="4" name="Text Placeholder 2">
          <a:extLst xmlns:a="http://schemas.openxmlformats.org/drawingml/2006/main">
            <a:ext uri="{FF2B5EF4-FFF2-40B4-BE49-F238E27FC236}">
              <a16:creationId xmlns:a16="http://schemas.microsoft.com/office/drawing/2014/main" id="{82A01845-B454-8D43-6FAA-9F1DA3E3B64A}"/>
            </a:ext>
          </a:extLst>
        </cdr:cNvPr>
        <cdr:cNvSpPr>
          <a:spLocks xmlns:a="http://schemas.openxmlformats.org/drawingml/2006/main" noGrp="1"/>
        </cdr:cNvSpPr>
      </cdr:nvSpPr>
      <cdr:spPr>
        <a:xfrm xmlns:a="http://schemas.openxmlformats.org/drawingml/2006/main">
          <a:off x="103185" y="2889739"/>
          <a:ext cx="5341409" cy="1970314"/>
        </a:xfrm>
        <a:prstGeom xmlns:a="http://schemas.openxmlformats.org/drawingml/2006/main" prst="rect">
          <a:avLst/>
        </a:prstGeom>
      </cdr:spPr>
      <cdr:txBody>
        <a:bodyPr xmlns:a="http://schemas.openxmlformats.org/drawingml/2006/main"/>
        <a:lstStyle xmlns:a="http://schemas.openxmlformats.org/drawingml/2006/main">
          <a:lvl1pPr marL="342900" indent="-342900" algn="l" defTabSz="4572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135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xmlns:a="http://schemas.openxmlformats.org/drawingml/2006/main">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 of WSAs in Group 2b reported the update of indigent policy as a measure</a:t>
          </a:r>
        </a:p>
        <a:p xmlns:a="http://schemas.openxmlformats.org/drawingml/2006/main">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solidFill>
                <a:prstClr val="black"/>
              </a:solidFill>
              <a:latin typeface="Arial" panose="020B0604020202020204" pitchFamily="34" charset="0"/>
              <a:cs typeface="Arial" panose="020B0604020202020204" pitchFamily="34" charset="0"/>
            </a:rPr>
            <a:t>6% of WSAs in Group 2b indicated the use of new billing systems </a:t>
          </a:r>
        </a:p>
        <a:p xmlns:a="http://schemas.openxmlformats.org/drawingml/2006/main">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a:t>
          </a:r>
          <a:r>
            <a:rPr lang="en-US" sz="1800" dirty="0">
              <a:solidFill>
                <a:prstClr val="black"/>
              </a:solidFill>
              <a:latin typeface="Arial" panose="020B0604020202020204" pitchFamily="34" charset="0"/>
              <a:cs typeface="Arial" panose="020B0604020202020204" pitchFamily="34" charset="0"/>
            </a:rPr>
            <a:t>of WSAs in Group 2b reported the commencement of billing in peri-urban areas</a:t>
          </a:r>
          <a:endParaRPr lang="en-ZA"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CCEC7A9-28A3-9AF1-DDF8-95FC2C02739B}"/>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9FD11E3F-3BBB-0590-8701-8980CD77BF8C}"/>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CA04809-080B-4C8F-9A2F-452F19E3065D}" type="datetimeFigureOut">
              <a:rPr lang="en-ZA" smtClean="0"/>
              <a:t>2025/03/26</a:t>
            </a:fld>
            <a:endParaRPr lang="en-ZA"/>
          </a:p>
        </p:txBody>
      </p:sp>
      <p:sp>
        <p:nvSpPr>
          <p:cNvPr id="4" name="Footer Placeholder 3">
            <a:extLst>
              <a:ext uri="{FF2B5EF4-FFF2-40B4-BE49-F238E27FC236}">
                <a16:creationId xmlns:a16="http://schemas.microsoft.com/office/drawing/2014/main" id="{BBA3FB52-8502-3B08-25B6-EFB2C42712DD}"/>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B678BF55-8BA1-9ED0-66E1-4B2048BD04F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E321925-D7E1-4D00-9F18-2B4ED1803CE7}" type="slidenum">
              <a:rPr lang="en-ZA" smtClean="0"/>
              <a:t>‹#›</a:t>
            </a:fld>
            <a:endParaRPr lang="en-ZA"/>
          </a:p>
        </p:txBody>
      </p:sp>
    </p:spTree>
    <p:extLst>
      <p:ext uri="{BB962C8B-B14F-4D97-AF65-F5344CB8AC3E}">
        <p14:creationId xmlns:p14="http://schemas.microsoft.com/office/powerpoint/2010/main" val="789457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VI"/>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5AB879-45E7-49E3-B6A0-F208C48EB960}" type="datetimeFigureOut">
              <a:rPr lang="en-VI" smtClean="0"/>
              <a:t>03/26/2025</a:t>
            </a:fld>
            <a:endParaRPr lang="en-VI"/>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VI"/>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I"/>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VI"/>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A03F3B-6ECC-475E-BE81-A32D449A22DB}" type="slidenum">
              <a:rPr lang="en-VI" smtClean="0"/>
              <a:t>‹#›</a:t>
            </a:fld>
            <a:endParaRPr lang="en-VI"/>
          </a:p>
        </p:txBody>
      </p:sp>
    </p:spTree>
    <p:extLst>
      <p:ext uri="{BB962C8B-B14F-4D97-AF65-F5344CB8AC3E}">
        <p14:creationId xmlns:p14="http://schemas.microsoft.com/office/powerpoint/2010/main" val="327619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347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0238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03F3B-6ECC-475E-BE81-A32D449A22DB}" type="slidenum">
              <a:rPr kumimoji="0" lang="en-V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V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752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6B812-1A1C-52D8-9CD7-6FDD08F45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CBE749-BDB7-E9AD-E72D-AC0CB44815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EB63D4-14BF-1BEC-1CAA-CE8FF7F52544}"/>
              </a:ext>
            </a:extLst>
          </p:cNvPr>
          <p:cNvSpPr>
            <a:spLocks noGrp="1"/>
          </p:cNvSpPr>
          <p:nvPr>
            <p:ph type="body" idx="1"/>
          </p:nvPr>
        </p:nvSpPr>
        <p:spPr/>
        <p:txBody>
          <a:bodyPr/>
          <a:lstStyle/>
          <a:p>
            <a:r>
              <a:rPr lang="en-ZA" dirty="0"/>
              <a:t>There is a three way relationship. </a:t>
            </a:r>
          </a:p>
          <a:p>
            <a:r>
              <a:rPr lang="en-ZA" dirty="0"/>
              <a:t>Local government – the municipalities authorised in terms of the Municipal Structures Act – are the water services authority. </a:t>
            </a:r>
          </a:p>
          <a:p>
            <a:r>
              <a:rPr lang="en-ZA" dirty="0"/>
              <a:t>This legislative and executive function bests in the Council. </a:t>
            </a:r>
          </a:p>
          <a:p>
            <a:r>
              <a:rPr lang="en-ZA" dirty="0"/>
              <a:t>The authority must ensure service delivery – and appoint and regulate the service delivery mechanism (the WSP). </a:t>
            </a:r>
          </a:p>
          <a:p>
            <a:r>
              <a:rPr lang="en-ZA" dirty="0"/>
              <a:t>DWS sets national norms and standards – including minimum contracting requirements between a WSA and a WSP. </a:t>
            </a:r>
          </a:p>
          <a:p>
            <a:r>
              <a:rPr lang="en-ZA" dirty="0"/>
              <a:t>The legislative reform process is now requiring that WSPs have a minimum competency requirement (the Licensing System). </a:t>
            </a:r>
          </a:p>
          <a:p>
            <a:r>
              <a:rPr lang="en-ZA" dirty="0"/>
              <a:t>It is important that DWS does not impede the autonomy of the WSA – but it is equally important that DWS ensure compliance with national norms and standards</a:t>
            </a:r>
          </a:p>
        </p:txBody>
      </p:sp>
      <p:sp>
        <p:nvSpPr>
          <p:cNvPr id="4" name="Slide Number Placeholder 3">
            <a:extLst>
              <a:ext uri="{FF2B5EF4-FFF2-40B4-BE49-F238E27FC236}">
                <a16:creationId xmlns:a16="http://schemas.microsoft.com/office/drawing/2014/main" id="{5A95B428-2B1E-41DA-E555-3D370B247E1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FE9D3D-7D79-45B1-AA33-0E4313B8E74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245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Service Delivery Budget and Implementation Plan (SDBIP)</a:t>
            </a:r>
          </a:p>
          <a:p>
            <a:r>
              <a:rPr lang="en-GB" dirty="0"/>
              <a:t>The MFMA requires municipalities to develop SDBIPs annually. </a:t>
            </a:r>
          </a:p>
          <a:p>
            <a:r>
              <a:rPr lang="en-GB" dirty="0"/>
              <a:t>According to Section 53(1)(c)(ii), the SDBIP is defined as a detailed plan approved by the Mayor of a municipality for implementing the municipality's delivery of municipal services and its annual budget and which must indicate the following:  </a:t>
            </a:r>
          </a:p>
          <a:p>
            <a:r>
              <a:rPr lang="en-GB" dirty="0"/>
              <a:t>(a) projections for each month of:  </a:t>
            </a:r>
          </a:p>
          <a:p>
            <a:r>
              <a:rPr lang="en-GB" dirty="0"/>
              <a:t>(</a:t>
            </a:r>
            <a:r>
              <a:rPr lang="en-GB" dirty="0" err="1"/>
              <a:t>i</a:t>
            </a:r>
            <a:r>
              <a:rPr lang="en-GB" dirty="0"/>
              <a:t>) revenue to be collected by source; and </a:t>
            </a:r>
          </a:p>
          <a:p>
            <a:r>
              <a:rPr lang="en-GB" dirty="0"/>
              <a:t>(ii) operational and capital expenditure by vote  </a:t>
            </a:r>
          </a:p>
          <a:p>
            <a:r>
              <a:rPr lang="en-GB" dirty="0"/>
              <a:t>(b) service delivery targets and performance indicators for each quarter; and  </a:t>
            </a:r>
          </a:p>
          <a:p>
            <a:r>
              <a:rPr lang="en-GB" dirty="0"/>
              <a:t>(c) other matters prescribed.  </a:t>
            </a:r>
          </a:p>
          <a:p>
            <a:r>
              <a:rPr lang="en-GB" dirty="0"/>
              <a:t>The Mayor is required to approve the SDBIP within 28 days after the approval of the IDP and Budget</a:t>
            </a:r>
          </a:p>
          <a:p>
            <a:r>
              <a:rPr lang="en-GB" dirty="0"/>
              <a:t>It must be publicised within 14 days after approval by the Mayor</a:t>
            </a:r>
          </a:p>
          <a:p>
            <a:r>
              <a:rPr lang="en-GB" dirty="0"/>
              <a:t>Monthly, quarterly and annual reporting is required against the SDBIP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CB028-B71F-45D9-AB92-FFEECDBD9F3B}" type="slidenum">
              <a:rPr kumimoji="0" lang="en-ZA"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5474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8737601"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a:p>
        </p:txBody>
      </p:sp>
      <p:sp>
        <p:nvSpPr>
          <p:cNvPr id="4" name="Title 1">
            <a:extLst>
              <a:ext uri="{FF2B5EF4-FFF2-40B4-BE49-F238E27FC236}">
                <a16:creationId xmlns:a16="http://schemas.microsoft.com/office/drawing/2014/main" id="{7EE8426A-8BF5-4FB5-87D3-85075B2BA090}"/>
              </a:ext>
            </a:extLst>
          </p:cNvPr>
          <p:cNvSpPr>
            <a:spLocks noGrp="1"/>
          </p:cNvSpPr>
          <p:nvPr>
            <p:ph type="title"/>
          </p:nvPr>
        </p:nvSpPr>
        <p:spPr>
          <a:xfrm>
            <a:off x="609600" y="446567"/>
            <a:ext cx="10972800" cy="542262"/>
          </a:xfrm>
          <a:prstGeom prst="rect">
            <a:avLst/>
          </a:prstGeom>
        </p:spPr>
        <p:txBody>
          <a:bodyPr/>
          <a:lstStyle>
            <a:lvl1pPr>
              <a:defRPr sz="2400" b="1">
                <a:latin typeface="Arial" panose="020B0604020202020204" pitchFamily="34" charset="0"/>
                <a:cs typeface="Arial" panose="020B0604020202020204" pitchFamily="34" charset="0"/>
              </a:defRPr>
            </a:lvl1pPr>
          </a:lstStyle>
          <a:p>
            <a:r>
              <a:rPr lang="en-US"/>
              <a:t>Click to edit Master title style</a:t>
            </a:r>
          </a:p>
        </p:txBody>
      </p:sp>
      <p:sp>
        <p:nvSpPr>
          <p:cNvPr id="6" name="Content Placeholder 5">
            <a:extLst>
              <a:ext uri="{FF2B5EF4-FFF2-40B4-BE49-F238E27FC236}">
                <a16:creationId xmlns:a16="http://schemas.microsoft.com/office/drawing/2014/main" id="{E481D524-E8E3-4A62-A8F7-E279DD636560}"/>
              </a:ext>
            </a:extLst>
          </p:cNvPr>
          <p:cNvSpPr>
            <a:spLocks noGrp="1"/>
          </p:cNvSpPr>
          <p:nvPr>
            <p:ph sz="quarter" idx="13"/>
          </p:nvPr>
        </p:nvSpPr>
        <p:spPr>
          <a:xfrm>
            <a:off x="609601" y="1147763"/>
            <a:ext cx="10972800" cy="5118566"/>
          </a:xfrm>
          <a:prstGeom prst="rect">
            <a:avLst/>
          </a:prstGeom>
        </p:spPr>
        <p:txBody>
          <a:bodyPr/>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334025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2E9C2F-39F2-E9B1-D7AF-03363358CC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E0671240-8DA5-4AD2-D4D1-6CB76DBDFAAE}"/>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38695199-ECDE-65BB-5B55-27B454EFDF34}"/>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4EBD8E7-891E-4643-A5BE-0D44F7A70F93}" type="slidenum">
              <a:rPr lang="en-US" altLang="en-US"/>
              <a:pPr>
                <a:defRPr/>
              </a:pPr>
              <a:t>‹#›</a:t>
            </a:fld>
            <a:endParaRPr lang="en-US" altLang="en-US"/>
          </a:p>
        </p:txBody>
      </p:sp>
    </p:spTree>
    <p:extLst>
      <p:ext uri="{BB962C8B-B14F-4D97-AF65-F5344CB8AC3E}">
        <p14:creationId xmlns:p14="http://schemas.microsoft.com/office/powerpoint/2010/main" val="272895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B49886-E7E2-839B-F237-1DD66C8B8C1C}"/>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E34C2CB1-FBFE-00A7-36EE-75BC7AB7357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1CC4A10B-ACF1-BCD8-29E4-7F694749C9E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9CBE55-E379-45E3-860D-0E4322B6CB47}" type="slidenum">
              <a:rPr lang="en-US" altLang="en-US"/>
              <a:pPr>
                <a:defRPr/>
              </a:pPr>
              <a:t>‹#›</a:t>
            </a:fld>
            <a:endParaRPr lang="en-US" altLang="en-US"/>
          </a:p>
        </p:txBody>
      </p:sp>
    </p:spTree>
    <p:extLst>
      <p:ext uri="{BB962C8B-B14F-4D97-AF65-F5344CB8AC3E}">
        <p14:creationId xmlns:p14="http://schemas.microsoft.com/office/powerpoint/2010/main" val="2426727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50CB3D-670C-431D-65F7-FC73F8970A24}"/>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8" name="Footer Placeholder 7">
            <a:extLst>
              <a:ext uri="{FF2B5EF4-FFF2-40B4-BE49-F238E27FC236}">
                <a16:creationId xmlns:a16="http://schemas.microsoft.com/office/drawing/2014/main" id="{94232D3E-1DF2-C0A6-D208-3AEFE1CD4F1D}"/>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9" name="Slide Number Placeholder 8">
            <a:extLst>
              <a:ext uri="{FF2B5EF4-FFF2-40B4-BE49-F238E27FC236}">
                <a16:creationId xmlns:a16="http://schemas.microsoft.com/office/drawing/2014/main" id="{ABD7AC66-55FA-9F86-D4DA-9C10139B14E8}"/>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6F78C411-CE60-4985-B554-AA5DE0E695F1}" type="slidenum">
              <a:rPr lang="en-US" altLang="en-US"/>
              <a:pPr>
                <a:defRPr/>
              </a:pPr>
              <a:t>‹#›</a:t>
            </a:fld>
            <a:endParaRPr lang="en-US" altLang="en-US"/>
          </a:p>
        </p:txBody>
      </p:sp>
    </p:spTree>
    <p:extLst>
      <p:ext uri="{BB962C8B-B14F-4D97-AF65-F5344CB8AC3E}">
        <p14:creationId xmlns:p14="http://schemas.microsoft.com/office/powerpoint/2010/main" val="2449584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F6EE6C2E-BD9E-FB05-5323-4CDD716EA31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5A6655C-9EC6-72F1-DA30-4FE32A58020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CEE81FF3-2AF7-DEC2-7761-D80C61EFC21F}"/>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2F90255F-5FCC-4EFA-99B0-7FBC0E829EDE}" type="slidenum">
              <a:rPr lang="en-US" altLang="en-US"/>
              <a:pPr>
                <a:defRPr/>
              </a:pPr>
              <a:t>‹#›</a:t>
            </a:fld>
            <a:endParaRPr lang="en-US" altLang="en-US"/>
          </a:p>
        </p:txBody>
      </p:sp>
    </p:spTree>
    <p:extLst>
      <p:ext uri="{BB962C8B-B14F-4D97-AF65-F5344CB8AC3E}">
        <p14:creationId xmlns:p14="http://schemas.microsoft.com/office/powerpoint/2010/main" val="287097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A5104-6F9D-8D3F-E813-7B97D0633EC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3" name="Footer Placeholder 2">
            <a:extLst>
              <a:ext uri="{FF2B5EF4-FFF2-40B4-BE49-F238E27FC236}">
                <a16:creationId xmlns:a16="http://schemas.microsoft.com/office/drawing/2014/main" id="{1D8F3E61-E6EA-CD5C-8ED5-F40C611D1D1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EA0A346E-4C4A-2D91-7D03-9CDE90B552D3}"/>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F81D758F-2F82-49A1-AD1A-CBAD4B21CD8A}" type="slidenum">
              <a:rPr lang="en-US" altLang="en-US"/>
              <a:pPr>
                <a:defRPr/>
              </a:pPr>
              <a:t>‹#›</a:t>
            </a:fld>
            <a:endParaRPr lang="en-US" altLang="en-US"/>
          </a:p>
        </p:txBody>
      </p:sp>
    </p:spTree>
    <p:extLst>
      <p:ext uri="{BB962C8B-B14F-4D97-AF65-F5344CB8AC3E}">
        <p14:creationId xmlns:p14="http://schemas.microsoft.com/office/powerpoint/2010/main" val="1901439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9A6FEF-3AC8-18C4-E538-8C05A9D24C7A}"/>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B391B0EE-2FEE-6320-3431-4245421E2D53}"/>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7638811A-826C-7AB2-6515-65F177045F25}"/>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06A8071-342E-44C7-93BD-9F0E6E9573A1}" type="slidenum">
              <a:rPr lang="en-US" altLang="en-US"/>
              <a:pPr>
                <a:defRPr/>
              </a:pPr>
              <a:t>‹#›</a:t>
            </a:fld>
            <a:endParaRPr lang="en-US" altLang="en-US"/>
          </a:p>
        </p:txBody>
      </p:sp>
    </p:spTree>
    <p:extLst>
      <p:ext uri="{BB962C8B-B14F-4D97-AF65-F5344CB8AC3E}">
        <p14:creationId xmlns:p14="http://schemas.microsoft.com/office/powerpoint/2010/main" val="1841275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89C82A3-513F-A829-2D51-182E914EE3A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6" name="Footer Placeholder 5">
            <a:extLst>
              <a:ext uri="{FF2B5EF4-FFF2-40B4-BE49-F238E27FC236}">
                <a16:creationId xmlns:a16="http://schemas.microsoft.com/office/drawing/2014/main" id="{644E8520-A86F-881A-9767-A657ED8FE98A}"/>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FADB7BBD-CBBC-C496-02E1-84F34FCF37AC}"/>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977B8B3-D80D-451F-98C0-0059597FB06A}" type="slidenum">
              <a:rPr lang="en-US" altLang="en-US"/>
              <a:pPr>
                <a:defRPr/>
              </a:pPr>
              <a:t>‹#›</a:t>
            </a:fld>
            <a:endParaRPr lang="en-US" altLang="en-US"/>
          </a:p>
        </p:txBody>
      </p:sp>
    </p:spTree>
    <p:extLst>
      <p:ext uri="{BB962C8B-B14F-4D97-AF65-F5344CB8AC3E}">
        <p14:creationId xmlns:p14="http://schemas.microsoft.com/office/powerpoint/2010/main" val="366021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5EE80-98E3-2CE9-F687-5F48F09529E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15B1E08B-E0AF-7736-F032-BD908471B445}"/>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8B04D8C-2B47-80A9-312C-09DCBDDABDCD}"/>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73A5E04A-9AAD-4C5A-90C3-3E643282F5FC}" type="slidenum">
              <a:rPr lang="en-US" altLang="en-US"/>
              <a:pPr>
                <a:defRPr/>
              </a:pPr>
              <a:t>‹#›</a:t>
            </a:fld>
            <a:endParaRPr lang="en-US" altLang="en-US"/>
          </a:p>
        </p:txBody>
      </p:sp>
    </p:spTree>
    <p:extLst>
      <p:ext uri="{BB962C8B-B14F-4D97-AF65-F5344CB8AC3E}">
        <p14:creationId xmlns:p14="http://schemas.microsoft.com/office/powerpoint/2010/main" val="3559048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3BDF1-0390-0768-566C-B4D08AFD9089}"/>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charset="0"/>
                <a:ea typeface="ＭＳ Ｐゴシック" charset="0"/>
                <a:cs typeface="ＭＳ Ｐゴシック" charset="0"/>
              </a:defRPr>
            </a:lvl1pPr>
          </a:lstStyle>
          <a:p>
            <a:pPr>
              <a:defRPr/>
            </a:pPr>
            <a:endParaRPr lang="en-US"/>
          </a:p>
        </p:txBody>
      </p:sp>
      <p:sp>
        <p:nvSpPr>
          <p:cNvPr id="5" name="Footer Placeholder 4">
            <a:extLst>
              <a:ext uri="{FF2B5EF4-FFF2-40B4-BE49-F238E27FC236}">
                <a16:creationId xmlns:a16="http://schemas.microsoft.com/office/drawing/2014/main" id="{433FFC8D-1161-DD5A-B12B-EF6D7D9D99A2}"/>
              </a:ext>
            </a:extLst>
          </p:cNvPr>
          <p:cNvSpPr>
            <a:spLocks noGrp="1"/>
          </p:cNvSpPr>
          <p:nvPr>
            <p:ph type="ftr" sz="quarter" idx="11"/>
          </p:nvPr>
        </p:nvSpPr>
        <p:spPr>
          <a:xfrm>
            <a:off x="4165600" y="6356351"/>
            <a:ext cx="3860800" cy="365125"/>
          </a:xfrm>
          <a:prstGeom prst="rect">
            <a:avLst/>
          </a:prstGeom>
        </p:spPr>
        <p:txBody>
          <a:bodyPr/>
          <a:lstStyle>
            <a:lvl1pPr eaLnBrk="1" fontAlgn="auto" hangingPunct="1">
              <a:spcBef>
                <a:spcPts val="0"/>
              </a:spcBef>
              <a:spcAft>
                <a:spcPts val="0"/>
              </a:spcAft>
              <a:defRPr sz="1800">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D93A8AD9-483E-CEE9-99A0-ECC83332950B}"/>
              </a:ext>
            </a:extLst>
          </p:cNvPr>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800">
                <a:latin typeface="Calibri" panose="020F0502020204030204" pitchFamily="34" charset="0"/>
              </a:defRPr>
            </a:lvl1pPr>
          </a:lstStyle>
          <a:p>
            <a:pPr>
              <a:defRPr/>
            </a:pPr>
            <a:fld id="{D1646289-C5E5-4B8A-BBC6-3E152C955834}" type="slidenum">
              <a:rPr lang="en-US" altLang="en-US"/>
              <a:pPr>
                <a:defRPr/>
              </a:pPr>
              <a:t>‹#›</a:t>
            </a:fld>
            <a:endParaRPr lang="en-US" altLang="en-US"/>
          </a:p>
        </p:txBody>
      </p:sp>
    </p:spTree>
    <p:extLst>
      <p:ext uri="{BB962C8B-B14F-4D97-AF65-F5344CB8AC3E}">
        <p14:creationId xmlns:p14="http://schemas.microsoft.com/office/powerpoint/2010/main" val="358472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4BB3BB-9952-4F2F-8983-326E26723075}"/>
              </a:ext>
            </a:extLst>
          </p:cNvPr>
          <p:cNvSpPr>
            <a:spLocks noGrp="1"/>
          </p:cNvSpPr>
          <p:nvPr>
            <p:ph type="dt" sz="half" idx="10"/>
          </p:nvPr>
        </p:nvSpPr>
        <p:spPr>
          <a:xfrm>
            <a:off x="609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endParaRPr lang="en-US"/>
          </a:p>
        </p:txBody>
      </p:sp>
      <p:sp>
        <p:nvSpPr>
          <p:cNvPr id="3" name="Footer Placeholder 2">
            <a:extLst>
              <a:ext uri="{FF2B5EF4-FFF2-40B4-BE49-F238E27FC236}">
                <a16:creationId xmlns:a16="http://schemas.microsoft.com/office/drawing/2014/main" id="{1E0D6449-5AB4-458F-BE55-EAC80575E7C3}"/>
              </a:ext>
            </a:extLst>
          </p:cNvPr>
          <p:cNvSpPr>
            <a:spLocks noGrp="1"/>
          </p:cNvSpPr>
          <p:nvPr>
            <p:ph type="ftr" sz="quarter" idx="11"/>
          </p:nvPr>
        </p:nvSpPr>
        <p:spPr>
          <a:xfrm>
            <a:off x="4165600" y="6356350"/>
            <a:ext cx="3860800" cy="365125"/>
          </a:xfrm>
          <a:prstGeom prst="rect">
            <a:avLst/>
          </a:prstGeom>
        </p:spPr>
        <p:txBody>
          <a:bodyPr/>
          <a:lstStyle>
            <a:lvl1pPr fontAlgn="auto">
              <a:spcBef>
                <a:spcPts val="0"/>
              </a:spcBef>
              <a:spcAft>
                <a:spcPts val="0"/>
              </a:spcAft>
              <a:defRPr sz="1350">
                <a:latin typeface="+mn-lt"/>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0126EEA2-A03C-4252-B599-391DD715982B}"/>
              </a:ext>
            </a:extLst>
          </p:cNvPr>
          <p:cNvSpPr>
            <a:spLocks noGrp="1"/>
          </p:cNvSpPr>
          <p:nvPr>
            <p:ph type="sldNum" sz="quarter" idx="12"/>
          </p:nvPr>
        </p:nvSpPr>
        <p:spPr>
          <a:xfrm>
            <a:off x="8737600" y="6356350"/>
            <a:ext cx="2844800" cy="365125"/>
          </a:xfrm>
          <a:prstGeom prst="rect">
            <a:avLst/>
          </a:prstGeom>
        </p:spPr>
        <p:txBody>
          <a:bodyPr vert="horz" wrap="square" lIns="91440" tIns="45720" rIns="91440" bIns="45720" numCol="1" anchor="t" anchorCtr="0" compatLnSpc="1">
            <a:prstTxWarp prst="textNoShape">
              <a:avLst/>
            </a:prstTxWarp>
          </a:bodyPr>
          <a:lstStyle>
            <a:lvl1pPr>
              <a:defRPr sz="1350">
                <a:latin typeface="Calibri" pitchFamily="34" charset="0"/>
                <a:cs typeface="+mn-cs"/>
              </a:defRPr>
            </a:lvl1pPr>
          </a:lstStyle>
          <a:p>
            <a:pPr>
              <a:defRPr/>
            </a:pPr>
            <a:fld id="{A353EDE0-7BCA-4CDF-9A43-1C4B031A103C}" type="slidenum">
              <a:rPr lang="en-US"/>
              <a:pPr>
                <a:defRPr/>
              </a:pPr>
              <a:t>‹#›</a:t>
            </a:fld>
            <a:endParaRPr lang="en-US"/>
          </a:p>
        </p:txBody>
      </p:sp>
    </p:spTree>
    <p:extLst>
      <p:ext uri="{BB962C8B-B14F-4D97-AF65-F5344CB8AC3E}">
        <p14:creationId xmlns:p14="http://schemas.microsoft.com/office/powerpoint/2010/main" val="306949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_ENTERING SLID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784F4E7-895B-4D35-AAAA-19EAF0AB1FF6}"/>
              </a:ext>
            </a:extLst>
          </p:cNvPr>
          <p:cNvSpPr txBox="1">
            <a:spLocks noChangeArrowheads="1"/>
          </p:cNvSpPr>
          <p:nvPr/>
        </p:nvSpPr>
        <p:spPr bwMode="auto">
          <a:xfrm>
            <a:off x="812800" y="457201"/>
            <a:ext cx="10464800" cy="415925"/>
          </a:xfrm>
          <a:prstGeom prst="rect">
            <a:avLst/>
          </a:prstGeom>
          <a:noFill/>
          <a:ln>
            <a:noFill/>
          </a:ln>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ZA" altLang="en-US" sz="2100" b="1" dirty="0">
                <a:cs typeface="Arial" panose="020B0604020202020204" pitchFamily="34" charset="0"/>
              </a:rPr>
              <a:t> </a:t>
            </a:r>
          </a:p>
        </p:txBody>
      </p:sp>
      <p:sp>
        <p:nvSpPr>
          <p:cNvPr id="4" name="Title 3"/>
          <p:cNvSpPr>
            <a:spLocks noGrp="1"/>
          </p:cNvSpPr>
          <p:nvPr>
            <p:ph type="title"/>
          </p:nvPr>
        </p:nvSpPr>
        <p:spPr>
          <a:xfrm>
            <a:off x="838200" y="365128"/>
            <a:ext cx="10515600" cy="615295"/>
          </a:xfrm>
          <a:prstGeom prst="rect">
            <a:avLst/>
          </a:prstGeom>
        </p:spPr>
        <p:txBody>
          <a:bodyPr/>
          <a:lstStyle>
            <a:lvl1pPr>
              <a:defRPr sz="2100" b="1"/>
            </a:lvl1pPr>
          </a:lstStyle>
          <a:p>
            <a:r>
              <a:rPr lang="en-US"/>
              <a:t>Click to edit Master title style</a:t>
            </a:r>
            <a:endParaRPr lang="en-ZA" dirty="0"/>
          </a:p>
        </p:txBody>
      </p:sp>
      <p:sp>
        <p:nvSpPr>
          <p:cNvPr id="6" name="Text Placeholder 5"/>
          <p:cNvSpPr>
            <a:spLocks noGrp="1"/>
          </p:cNvSpPr>
          <p:nvPr>
            <p:ph type="body" sz="quarter" idx="10"/>
          </p:nvPr>
        </p:nvSpPr>
        <p:spPr>
          <a:xfrm>
            <a:off x="878840" y="1458686"/>
            <a:ext cx="10058400" cy="3886200"/>
          </a:xfrm>
          <a:prstGeom prst="rect">
            <a:avLst/>
          </a:prstGeom>
        </p:spPr>
        <p:txBody>
          <a:bodyPr/>
          <a:lstStyle>
            <a:lvl1pPr>
              <a:defRPr sz="2100"/>
            </a:lvl1pPr>
            <a:lvl2pPr>
              <a:defRPr sz="1800"/>
            </a:lvl2pPr>
            <a:lvl3pPr>
              <a:defRPr sz="1500"/>
            </a:lvl3pPr>
            <a:lvl4pPr>
              <a:defRPr sz="135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Tree>
    <p:extLst>
      <p:ext uri="{BB962C8B-B14F-4D97-AF65-F5344CB8AC3E}">
        <p14:creationId xmlns:p14="http://schemas.microsoft.com/office/powerpoint/2010/main" val="2959216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F5C3951E-630B-4E83-8F94-318D9FB82768}"/>
              </a:ext>
            </a:extLst>
          </p:cNvPr>
          <p:cNvSpPr>
            <a:spLocks noGrp="1"/>
          </p:cNvSpPr>
          <p:nvPr>
            <p:ph type="sldNum" sz="quarter" idx="12"/>
          </p:nvPr>
        </p:nvSpPr>
        <p:spPr>
          <a:xfrm>
            <a:off x="9347200" y="6588052"/>
            <a:ext cx="28448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b="1">
                <a:solidFill>
                  <a:schemeClr val="bg1"/>
                </a:solidFill>
                <a:latin typeface="Arial" panose="020B0604020202020204" pitchFamily="34" charset="0"/>
                <a:cs typeface="Arial" panose="020B0604020202020204" pitchFamily="34" charset="0"/>
              </a:defRPr>
            </a:lvl1pPr>
          </a:lstStyle>
          <a:p>
            <a:pPr>
              <a:defRPr/>
            </a:pPr>
            <a:fld id="{C4EB9025-4637-4149-8F0E-BA50A7909C56}" type="slidenum">
              <a:rPr lang="en-US" altLang="en-US" smtClean="0"/>
              <a:pPr>
                <a:defRPr/>
              </a:pPr>
              <a:t>‹#›</a:t>
            </a:fld>
            <a:endParaRPr lang="en-US" altLang="en-US" dirty="0"/>
          </a:p>
        </p:txBody>
      </p:sp>
    </p:spTree>
    <p:extLst>
      <p:ext uri="{BB962C8B-B14F-4D97-AF65-F5344CB8AC3E}">
        <p14:creationId xmlns:p14="http://schemas.microsoft.com/office/powerpoint/2010/main" val="3673054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910840" y="349886"/>
            <a:ext cx="8442960" cy="934550"/>
          </a:xfrm>
          <a:prstGeom prst="rect">
            <a:avLst/>
          </a:prstGeom>
        </p:spPr>
        <p:txBody>
          <a:bodyPr/>
          <a:lstStyle/>
          <a:p>
            <a:r>
              <a:rPr lang="en-US"/>
              <a:t>Click to edit Master title style</a:t>
            </a:r>
            <a:endParaRPr lang="en-ZA"/>
          </a:p>
        </p:txBody>
      </p:sp>
      <p:sp>
        <p:nvSpPr>
          <p:cNvPr id="3" name="Slide Number Placeholder 2">
            <a:extLst>
              <a:ext uri="{FF2B5EF4-FFF2-40B4-BE49-F238E27FC236}">
                <a16:creationId xmlns:a16="http://schemas.microsoft.com/office/drawing/2014/main" id="{D18E10B9-4EBC-3914-605B-F89F537A5449}"/>
              </a:ext>
            </a:extLst>
          </p:cNvPr>
          <p:cNvSpPr>
            <a:spLocks noGrp="1"/>
          </p:cNvSpPr>
          <p:nvPr>
            <p:ph type="sldNum" sz="quarter" idx="10"/>
          </p:nvPr>
        </p:nvSpPr>
        <p:spPr>
          <a:xfrm>
            <a:off x="97367" y="6429376"/>
            <a:ext cx="1016000" cy="365125"/>
          </a:xfrm>
        </p:spPr>
        <p:txBody>
          <a:bodyPr/>
          <a:lstStyle>
            <a:lvl1pPr>
              <a:defRPr/>
            </a:lvl1pPr>
          </a:lstStyle>
          <a:p>
            <a:pPr>
              <a:defRPr/>
            </a:pPr>
            <a:fld id="{F1482AD8-F354-4D94-B215-17EB64437A0C}" type="slidenum">
              <a:rPr lang="en-ZA"/>
              <a:pPr>
                <a:defRPr/>
              </a:pPr>
              <a:t>‹#›</a:t>
            </a:fld>
            <a:endParaRPr lang="en-ZA" dirty="0"/>
          </a:p>
        </p:txBody>
      </p:sp>
    </p:spTree>
    <p:extLst>
      <p:ext uri="{BB962C8B-B14F-4D97-AF65-F5344CB8AC3E}">
        <p14:creationId xmlns:p14="http://schemas.microsoft.com/office/powerpoint/2010/main" val="3571134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D066-17F6-2AA3-BD8C-08BA3BBB3301}"/>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22BF728A-A843-D134-BE2F-9303170AB715}"/>
              </a:ext>
            </a:extLst>
          </p:cNvPr>
          <p:cNvSpPr>
            <a:spLocks noGrp="1"/>
          </p:cNvSpPr>
          <p:nvPr>
            <p:ph type="dt" sz="half" idx="10"/>
          </p:nvPr>
        </p:nvSpPr>
        <p:spPr/>
        <p:txBody>
          <a:bodyPr/>
          <a:lstStyle/>
          <a:p>
            <a:fld id="{A9E3134B-810E-431C-83ED-BE0D0FDC4EDD}" type="datetime1">
              <a:rPr lang="en-ZA" smtClean="0"/>
              <a:t>2025/03/26</a:t>
            </a:fld>
            <a:endParaRPr lang="en-ZA" dirty="0"/>
          </a:p>
        </p:txBody>
      </p:sp>
      <p:sp>
        <p:nvSpPr>
          <p:cNvPr id="4" name="Footer Placeholder 3">
            <a:extLst>
              <a:ext uri="{FF2B5EF4-FFF2-40B4-BE49-F238E27FC236}">
                <a16:creationId xmlns:a16="http://schemas.microsoft.com/office/drawing/2014/main" id="{7E69377E-2719-A39D-9ED7-318CAC15DA5B}"/>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id="{777E95F0-3B66-67DA-8D28-3060316A4604}"/>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2395866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89B6-A0FF-DA62-5B56-5BC327FBF2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D78D4857-15F4-C3B0-4445-0FAF50C0A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4A7512-FD7A-964D-22E5-F0E48DE555EF}"/>
              </a:ext>
            </a:extLst>
          </p:cNvPr>
          <p:cNvSpPr>
            <a:spLocks noGrp="1"/>
          </p:cNvSpPr>
          <p:nvPr>
            <p:ph type="dt" sz="half" idx="10"/>
          </p:nvPr>
        </p:nvSpPr>
        <p:spPr/>
        <p:txBody>
          <a:bodyPr/>
          <a:lstStyle/>
          <a:p>
            <a:fld id="{73326EA3-FF8C-48A3-8C3A-CA2BCB66B9B0}" type="datetime1">
              <a:rPr lang="en-ZA" smtClean="0"/>
              <a:t>2025/03/26</a:t>
            </a:fld>
            <a:endParaRPr lang="en-ZA" dirty="0"/>
          </a:p>
        </p:txBody>
      </p:sp>
      <p:sp>
        <p:nvSpPr>
          <p:cNvPr id="5" name="Footer Placeholder 4">
            <a:extLst>
              <a:ext uri="{FF2B5EF4-FFF2-40B4-BE49-F238E27FC236}">
                <a16:creationId xmlns:a16="http://schemas.microsoft.com/office/drawing/2014/main" id="{2EA69929-909F-F824-4771-A0842B524058}"/>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id="{A9A27CB5-894E-847F-75F0-33A2FEDF2020}"/>
              </a:ext>
            </a:extLst>
          </p:cNvPr>
          <p:cNvSpPr>
            <a:spLocks noGrp="1"/>
          </p:cNvSpPr>
          <p:nvPr>
            <p:ph type="sldNum" sz="quarter" idx="12"/>
          </p:nvPr>
        </p:nvSpPr>
        <p:spPr/>
        <p:txBody>
          <a:bodyPr/>
          <a:lstStyle/>
          <a:p>
            <a:fld id="{202EF4D9-375B-481A-88D4-5295952BDD20}" type="slidenum">
              <a:rPr lang="en-ZA" smtClean="0"/>
              <a:t>‹#›</a:t>
            </a:fld>
            <a:endParaRPr lang="en-ZA" dirty="0"/>
          </a:p>
        </p:txBody>
      </p:sp>
    </p:spTree>
    <p:extLst>
      <p:ext uri="{BB962C8B-B14F-4D97-AF65-F5344CB8AC3E}">
        <p14:creationId xmlns:p14="http://schemas.microsoft.com/office/powerpoint/2010/main" val="3452212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2509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75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e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3" r:id="rId1"/>
    <p:sldLayoutId id="2147485194" r:id="rId2"/>
    <p:sldLayoutId id="2147485201" r:id="rId3"/>
    <p:sldLayoutId id="2147485202" r:id="rId4"/>
    <p:sldLayoutId id="2147485221" r:id="rId5"/>
    <p:sldLayoutId id="2147485222" r:id="rId6"/>
    <p:sldLayoutId id="2147485223" r:id="rId7"/>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347319"/>
      </p:ext>
    </p:extLst>
  </p:cSld>
  <p:clrMap bg1="lt1" tx1="dk1" bg2="lt2" tx2="dk2" accent1="accent1" accent2="accent2" accent3="accent3" accent4="accent4" accent5="accent5" accent6="accent6" hlink="hlink" folHlink="folHlink"/>
  <p:sldLayoutIdLst>
    <p:sldLayoutId id="2147485225" r:id="rId1"/>
    <p:sldLayoutId id="2147485226" r:id="rId2"/>
    <p:sldLayoutId id="2147485227" r:id="rId3"/>
    <p:sldLayoutId id="2147485228" r:id="rId4"/>
    <p:sldLayoutId id="2147485229" r:id="rId5"/>
    <p:sldLayoutId id="2147485230" r:id="rId6"/>
    <p:sldLayoutId id="2147485231" r:id="rId7"/>
    <p:sldLayoutId id="2147485232" r:id="rId8"/>
    <p:sldLayoutId id="2147485233" r:id="rId9"/>
    <p:sldLayoutId id="2147485234" r:id="rId10"/>
    <p:sldLayoutId id="214748523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4EB9025-4637-4149-8F0E-BA50A7909C56}" type="slidenum">
              <a:rPr lang="en-US" altLang="en-US" smtClean="0"/>
              <a:pPr>
                <a:defRPr/>
              </a:pPr>
              <a:t>1</a:t>
            </a:fld>
            <a:endParaRPr lang="en-US" altLang="en-US" dirty="0"/>
          </a:p>
        </p:txBody>
      </p:sp>
      <p:sp>
        <p:nvSpPr>
          <p:cNvPr id="7" name="Content Placeholder 6"/>
          <p:cNvSpPr>
            <a:spLocks noGrp="1"/>
          </p:cNvSpPr>
          <p:nvPr>
            <p:ph idx="4294967295"/>
          </p:nvPr>
        </p:nvSpPr>
        <p:spPr>
          <a:xfrm>
            <a:off x="457200" y="850900"/>
            <a:ext cx="11444858" cy="787400"/>
          </a:xfrm>
          <a:prstGeom prst="rect">
            <a:avLst/>
          </a:prstGeom>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0" y="0"/>
            <a:ext cx="12379109" cy="6889488"/>
          </a:xfrm>
          <a:prstGeom prst="rect">
            <a:avLst/>
          </a:prstGeom>
        </p:spPr>
      </p:pic>
      <p:sp>
        <p:nvSpPr>
          <p:cNvPr id="3" name="TextBox 2"/>
          <p:cNvSpPr txBox="1"/>
          <p:nvPr/>
        </p:nvSpPr>
        <p:spPr>
          <a:xfrm>
            <a:off x="5639580" y="1501015"/>
            <a:ext cx="6552420" cy="369332"/>
          </a:xfrm>
          <a:prstGeom prst="rect">
            <a:avLst/>
          </a:prstGeom>
          <a:noFill/>
        </p:spPr>
        <p:txBody>
          <a:bodyPr wrap="square" rtlCol="0" anchor="ctr" anchorCtr="0">
            <a:spAutoFit/>
          </a:bodyPr>
          <a:lstStyle/>
          <a:p>
            <a:pPr algn="ctr"/>
            <a:r>
              <a:rPr lang="en-US" b="1" dirty="0">
                <a:solidFill>
                  <a:schemeClr val="bg1"/>
                </a:solidFill>
              </a:rPr>
              <a:t>27-28 March 2025     |     Gallagher Convention Centre</a:t>
            </a:r>
          </a:p>
        </p:txBody>
      </p:sp>
      <p:sp>
        <p:nvSpPr>
          <p:cNvPr id="6" name="TextBox 5">
            <a:extLst>
              <a:ext uri="{FF2B5EF4-FFF2-40B4-BE49-F238E27FC236}">
                <a16:creationId xmlns:a16="http://schemas.microsoft.com/office/drawing/2014/main" id="{804E2529-4CC2-E1E3-A501-7696058A2B27}"/>
              </a:ext>
            </a:extLst>
          </p:cNvPr>
          <p:cNvSpPr txBox="1"/>
          <p:nvPr/>
        </p:nvSpPr>
        <p:spPr>
          <a:xfrm>
            <a:off x="5343525" y="4381052"/>
            <a:ext cx="6353175" cy="646331"/>
          </a:xfrm>
          <a:prstGeom prst="rect">
            <a:avLst/>
          </a:prstGeom>
          <a:noFill/>
        </p:spPr>
        <p:txBody>
          <a:bodyPr wrap="square" rtlCol="0">
            <a:spAutoFit/>
          </a:bodyPr>
          <a:lstStyle/>
          <a:p>
            <a:r>
              <a:rPr lang="en-ZA" b="1" dirty="0">
                <a:solidFill>
                  <a:schemeClr val="tx2"/>
                </a:solidFill>
              </a:rPr>
              <a:t>Group 2b:   WATER SERVICES SECURITY </a:t>
            </a:r>
          </a:p>
          <a:p>
            <a:r>
              <a:rPr lang="en-ZA" b="1" dirty="0">
                <a:solidFill>
                  <a:schemeClr val="tx2"/>
                </a:solidFill>
              </a:rPr>
              <a:t>Group 2bb: WSAS WITH POORLY PERFORMING SYSTEMS</a:t>
            </a:r>
          </a:p>
        </p:txBody>
      </p:sp>
      <p:sp>
        <p:nvSpPr>
          <p:cNvPr id="13318" name="TextBox 9">
            <a:extLst>
              <a:ext uri="{FF2B5EF4-FFF2-40B4-BE49-F238E27FC236}">
                <a16:creationId xmlns:a16="http://schemas.microsoft.com/office/drawing/2014/main" id="{E39E260D-7157-403F-BBCB-502ACABEBF34}"/>
              </a:ext>
            </a:extLst>
          </p:cNvPr>
          <p:cNvSpPr txBox="1">
            <a:spLocks noChangeArrowheads="1"/>
          </p:cNvSpPr>
          <p:nvPr/>
        </p:nvSpPr>
        <p:spPr bwMode="auto">
          <a:xfrm>
            <a:off x="5343525" y="5014471"/>
            <a:ext cx="704940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r>
              <a:rPr lang="en-US" altLang="en-US" sz="1800" dirty="0">
                <a:solidFill>
                  <a:schemeClr val="tx2"/>
                </a:solidFill>
              </a:rPr>
              <a:t>Facilitated by:	Mr. X Zwane, </a:t>
            </a:r>
            <a:r>
              <a:rPr lang="en-US" altLang="en-US" sz="1800" dirty="0" err="1">
                <a:solidFill>
                  <a:schemeClr val="tx2"/>
                </a:solidFill>
              </a:rPr>
              <a:t>DDG</a:t>
            </a:r>
            <a:r>
              <a:rPr lang="en-US" altLang="en-US" sz="1800" dirty="0">
                <a:solidFill>
                  <a:schemeClr val="tx2"/>
                </a:solidFill>
              </a:rPr>
              <a:t>: Regulation Compliance and </a:t>
            </a:r>
          </a:p>
          <a:p>
            <a:pPr eaLnBrk="1" hangingPunct="1"/>
            <a:r>
              <a:rPr lang="en-US" altLang="en-US" sz="1800" dirty="0">
                <a:solidFill>
                  <a:schemeClr val="tx2"/>
                </a:solidFill>
              </a:rPr>
              <a:t>                             Enforcement</a:t>
            </a:r>
          </a:p>
          <a:p>
            <a:pPr eaLnBrk="1" hangingPunct="1"/>
            <a:r>
              <a:rPr lang="en-US" altLang="en-US" sz="1800" dirty="0">
                <a:solidFill>
                  <a:schemeClr val="tx2"/>
                </a:solidFill>
              </a:rPr>
              <a:t>Presenter:            </a:t>
            </a:r>
            <a:r>
              <a:rPr lang="en-US" altLang="en-US" sz="1800" dirty="0" err="1">
                <a:solidFill>
                  <a:schemeClr val="tx2"/>
                </a:solidFill>
              </a:rPr>
              <a:t>Ms</a:t>
            </a:r>
            <a:r>
              <a:rPr lang="en-US" altLang="en-US" sz="1800" dirty="0">
                <a:solidFill>
                  <a:schemeClr val="tx2"/>
                </a:solidFill>
              </a:rPr>
              <a:t> Moloko Raletjena                           </a:t>
            </a:r>
          </a:p>
          <a:p>
            <a:pPr eaLnBrk="1" hangingPunct="1"/>
            <a:endParaRPr lang="en-US" altLang="en-US" sz="1800" dirty="0">
              <a:solidFill>
                <a:schemeClr val="bg1"/>
              </a:solidFill>
            </a:endParaRPr>
          </a:p>
          <a:p>
            <a:pPr eaLnBrk="1" hangingPunct="1"/>
            <a:r>
              <a:rPr lang="en-US" altLang="en-US" sz="1800" dirty="0">
                <a:solidFill>
                  <a:schemeClr val="bg1"/>
                </a:solidFill>
              </a:rPr>
              <a:t>March 2025</a:t>
            </a:r>
          </a:p>
          <a:p>
            <a:pPr eaLnBrk="1" hangingPunct="1"/>
            <a:endParaRPr lang="en-US" altLang="en-US" sz="1800" dirty="0">
              <a:solidFill>
                <a:schemeClr val="bg1"/>
              </a:solidFill>
            </a:endParaRPr>
          </a:p>
        </p:txBody>
      </p:sp>
    </p:spTree>
    <p:extLst>
      <p:ext uri="{BB962C8B-B14F-4D97-AF65-F5344CB8AC3E}">
        <p14:creationId xmlns:p14="http://schemas.microsoft.com/office/powerpoint/2010/main" val="1575706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4CE397-5EBA-7EE4-F9B7-40FA0F8B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112AB6-92DF-AA95-C6ED-791964082495}"/>
              </a:ext>
            </a:extLst>
          </p:cNvPr>
          <p:cNvSpPr>
            <a:spLocks noGrp="1"/>
          </p:cNvSpPr>
          <p:nvPr>
            <p:ph type="title"/>
          </p:nvPr>
        </p:nvSpPr>
        <p:spPr>
          <a:xfrm>
            <a:off x="495580" y="2813705"/>
            <a:ext cx="10515600" cy="615295"/>
          </a:xfrm>
        </p:spPr>
        <p:txBody>
          <a:bodyPr/>
          <a:lstStyle/>
          <a:p>
            <a:r>
              <a:rPr lang="en-US" sz="2800" dirty="0"/>
              <a:t>Progress of Group 2b against agreed actions</a:t>
            </a:r>
            <a:endParaRPr lang="en-ZA" sz="2800" dirty="0"/>
          </a:p>
        </p:txBody>
      </p:sp>
    </p:spTree>
    <p:extLst>
      <p:ext uri="{BB962C8B-B14F-4D97-AF65-F5344CB8AC3E}">
        <p14:creationId xmlns:p14="http://schemas.microsoft.com/office/powerpoint/2010/main" val="397452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25231-0455-AE27-E805-FDB9A2B1D40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1706A04-966B-0B9C-77FA-AF2FB18D807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D5328B22-E076-8B46-A128-11B8B00A8C2B}"/>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graphicFrame>
        <p:nvGraphicFramePr>
          <p:cNvPr id="14" name="Chart 13">
            <a:extLst>
              <a:ext uri="{FF2B5EF4-FFF2-40B4-BE49-F238E27FC236}">
                <a16:creationId xmlns:a16="http://schemas.microsoft.com/office/drawing/2014/main" id="{6DAD5C50-D512-3E86-06EA-F00465602874}"/>
              </a:ext>
            </a:extLst>
          </p:cNvPr>
          <p:cNvGraphicFramePr/>
          <p:nvPr/>
        </p:nvGraphicFramePr>
        <p:xfrm>
          <a:off x="1679793" y="937683"/>
          <a:ext cx="9185275"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A78E3B95-DF4D-25FF-AF75-6707E26E36FB}"/>
              </a:ext>
            </a:extLst>
          </p:cNvPr>
          <p:cNvSpPr txBox="1"/>
          <p:nvPr/>
        </p:nvSpPr>
        <p:spPr>
          <a:xfrm>
            <a:off x="125415" y="316984"/>
            <a:ext cx="1119409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Responses received from Water Services Authorities regarding 2024 summit actions</a:t>
            </a:r>
          </a:p>
        </p:txBody>
      </p:sp>
    </p:spTree>
    <p:extLst>
      <p:ext uri="{BB962C8B-B14F-4D97-AF65-F5344CB8AC3E}">
        <p14:creationId xmlns:p14="http://schemas.microsoft.com/office/powerpoint/2010/main" val="3904795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A9B03-4314-59BD-200B-E050E0F247BD}"/>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C7B0825E-ADF0-BA78-EF9B-7597E510819B}"/>
              </a:ext>
            </a:extLst>
          </p:cNvPr>
          <p:cNvSpPr>
            <a:spLocks noGrp="1" noChangeArrowheads="1"/>
          </p:cNvSpPr>
          <p:nvPr>
            <p:ph type="title"/>
          </p:nvPr>
        </p:nvSpPr>
        <p:spPr bwMode="auto">
          <a:xfrm>
            <a:off x="285750" y="141224"/>
            <a:ext cx="116205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2b: WSAs r</a:t>
            </a:r>
            <a:r>
              <a:rPr lang="en-US" altLang="en-US" sz="2000" dirty="0">
                <a:solidFill>
                  <a:srgbClr val="424242"/>
                </a:solidFill>
                <a:latin typeface="Arial" panose="020B0604020202020204" pitchFamily="34" charset="0"/>
                <a:cs typeface="Arial" panose="020B0604020202020204" pitchFamily="34" charset="0"/>
              </a:rPr>
              <a:t>eport on </a:t>
            </a:r>
            <a:r>
              <a:rPr kumimoji="0" lang="en-US" altLang="en-US" sz="2000" i="0" u="none" strike="noStrike" cap="none" normalizeH="0" baseline="0" dirty="0">
                <a:ln>
                  <a:noFill/>
                </a:ln>
                <a:solidFill>
                  <a:srgbClr val="424242"/>
                </a:solidFill>
                <a:effectLst/>
                <a:latin typeface="Arial" panose="020B0604020202020204" pitchFamily="34" charset="0"/>
                <a:cs typeface="Arial" panose="020B0604020202020204" pitchFamily="34" charset="0"/>
              </a:rPr>
              <a:t>WSP function is ringfenced or has been ringfenced since the summit or in process (36 out of 38)</a:t>
            </a:r>
            <a:endPar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B1857C08-851C-17D3-1434-35637F4F7CBE}"/>
              </a:ext>
            </a:extLst>
          </p:cNvPr>
          <p:cNvGraphicFramePr/>
          <p:nvPr/>
        </p:nvGraphicFramePr>
        <p:xfrm>
          <a:off x="151829" y="818332"/>
          <a:ext cx="11754421"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C03041D8-F5D6-F772-4268-DD185D387C5D}"/>
              </a:ext>
            </a:extLst>
          </p:cNvPr>
          <p:cNvSpPr txBox="1"/>
          <p:nvPr/>
        </p:nvSpPr>
        <p:spPr>
          <a:xfrm>
            <a:off x="4998086" y="818332"/>
            <a:ext cx="6787514" cy="3139321"/>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0% of WSAs in Group 2b reported ringfencing of WSP function subsequent to 2024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 of WSAs in Group 2b didn’t report on ringfencing</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26% of WSAs in Group 2b reported that WSP function was ringfenced prior to Summit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68% of WSAs in Group 2b reported that WSP were being ringfenced due to other reforms or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2195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27153-2877-97A6-C873-62BADB8AECD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2EA123-D979-5729-AFBE-50057466A1C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53EDE0-7BCA-4CDF-9A43-1C4B031A103C}" type="slidenum">
              <a:rPr kumimoji="0" lang="en-US" sz="1350" b="0" i="0" u="none" strike="noStrike" kern="1200" cap="none" spc="0" normalizeH="0" baseline="0" noProof="0" smtClean="0">
                <a:ln>
                  <a:noFill/>
                </a:ln>
                <a:solidFill>
                  <a:prstClr val="black"/>
                </a:solidFill>
                <a:effectLst/>
                <a:uLnTx/>
                <a:uFillTx/>
                <a:latin typeface="Calibri"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350" b="0" i="0" u="none" strike="noStrike" kern="1200" cap="none" spc="0" normalizeH="0" baseline="0" noProof="0">
              <a:ln>
                <a:noFill/>
              </a:ln>
              <a:solidFill>
                <a:prstClr val="black"/>
              </a:solidFill>
              <a:effectLst/>
              <a:uLnTx/>
              <a:uFillTx/>
              <a:latin typeface="Calibri" pitchFamily="34" charset="0"/>
              <a:ea typeface="+mn-ea"/>
              <a:cs typeface="+mn-cs"/>
            </a:endParaRPr>
          </a:p>
        </p:txBody>
      </p:sp>
      <p:sp>
        <p:nvSpPr>
          <p:cNvPr id="4" name="TextBox 3">
            <a:extLst>
              <a:ext uri="{FF2B5EF4-FFF2-40B4-BE49-F238E27FC236}">
                <a16:creationId xmlns:a16="http://schemas.microsoft.com/office/drawing/2014/main" id="{80F333BF-A2FC-F873-A4C0-0EB952A84E45}"/>
              </a:ext>
            </a:extLst>
          </p:cNvPr>
          <p:cNvSpPr txBox="1"/>
          <p:nvPr/>
        </p:nvSpPr>
        <p:spPr>
          <a:xfrm>
            <a:off x="3048000" y="2828836"/>
            <a:ext cx="60960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3" name="TextBox 2">
            <a:extLst>
              <a:ext uri="{FF2B5EF4-FFF2-40B4-BE49-F238E27FC236}">
                <a16:creationId xmlns:a16="http://schemas.microsoft.com/office/drawing/2014/main" id="{F57A17D1-3EC2-E2E5-8FF7-8B7DFF3A12CD}"/>
              </a:ext>
            </a:extLst>
          </p:cNvPr>
          <p:cNvSpPr txBox="1"/>
          <p:nvPr/>
        </p:nvSpPr>
        <p:spPr>
          <a:xfrm>
            <a:off x="147978" y="136525"/>
            <a:ext cx="11610268" cy="646331"/>
          </a:xfrm>
          <a:prstGeom prst="rect">
            <a:avLst/>
          </a:prstGeom>
          <a:solidFill>
            <a:srgbClr val="FFFF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2b: WSAs r</a:t>
            </a:r>
            <a:r>
              <a:rPr lang="en-US" altLang="en-US" sz="1800" b="1" dirty="0">
                <a:solidFill>
                  <a:srgbClr val="424242"/>
                </a:solidFill>
                <a:latin typeface="Arial" panose="020B0604020202020204" pitchFamily="34" charset="0"/>
                <a:cs typeface="Arial" panose="020B0604020202020204" pitchFamily="34" charset="0"/>
              </a:rPr>
              <a:t>eport on </a:t>
            </a:r>
            <a:r>
              <a:rPr lang="en-ZA" sz="1800" b="1" dirty="0">
                <a:latin typeface="Arial" panose="020B0604020202020204" pitchFamily="34" charset="0"/>
                <a:cs typeface="Arial" panose="020B0604020202020204" pitchFamily="34" charset="0"/>
              </a:rPr>
              <a:t>likelihood of compliance to Regulation 3630 in terms of registration of all treatment works and process controllers by June 2025 as required </a:t>
            </a:r>
            <a:r>
              <a:rPr kumimoji="0" lang="en-US" altLang="en-US" sz="1800" b="1" i="0" u="none" strike="noStrike" cap="none" normalizeH="0" baseline="0" dirty="0">
                <a:ln>
                  <a:noFill/>
                </a:ln>
                <a:solidFill>
                  <a:srgbClr val="424242"/>
                </a:solidFill>
                <a:effectLst/>
                <a:latin typeface="Arial" panose="020B0604020202020204" pitchFamily="34" charset="0"/>
                <a:cs typeface="Arial" panose="020B0604020202020204" pitchFamily="34" charset="0"/>
              </a:rPr>
              <a:t> (36 out of 38</a:t>
            </a: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a:t>
            </a:r>
            <a:endParaRPr kumimoji="0" lang="en-Z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47D5C0FC-AE65-8ED0-A304-ACC774268990}"/>
              </a:ext>
            </a:extLst>
          </p:cNvPr>
          <p:cNvGraphicFramePr/>
          <p:nvPr/>
        </p:nvGraphicFramePr>
        <p:xfrm>
          <a:off x="147978" y="719666"/>
          <a:ext cx="8128000" cy="5418667"/>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72BE7219-F5B3-BB83-FC08-DD12072A810C}"/>
              </a:ext>
            </a:extLst>
          </p:cNvPr>
          <p:cNvPicPr>
            <a:picLocks noChangeAspect="1"/>
          </p:cNvPicPr>
          <p:nvPr/>
        </p:nvPicPr>
        <p:blipFill>
          <a:blip r:embed="rId3"/>
          <a:stretch>
            <a:fillRect/>
          </a:stretch>
        </p:blipFill>
        <p:spPr>
          <a:xfrm>
            <a:off x="7151558" y="1123416"/>
            <a:ext cx="4892464" cy="548688"/>
          </a:xfrm>
          <a:prstGeom prst="rect">
            <a:avLst/>
          </a:prstGeom>
        </p:spPr>
      </p:pic>
      <p:sp>
        <p:nvSpPr>
          <p:cNvPr id="9" name="Flowchart: Connector 8">
            <a:extLst>
              <a:ext uri="{FF2B5EF4-FFF2-40B4-BE49-F238E27FC236}">
                <a16:creationId xmlns:a16="http://schemas.microsoft.com/office/drawing/2014/main" id="{F465BE11-EB12-95E9-7571-201B26896BA6}"/>
              </a:ext>
            </a:extLst>
          </p:cNvPr>
          <p:cNvSpPr/>
          <p:nvPr/>
        </p:nvSpPr>
        <p:spPr>
          <a:xfrm>
            <a:off x="8452338" y="1887415"/>
            <a:ext cx="187570" cy="257908"/>
          </a:xfrm>
          <a:prstGeom prst="flowChartConnector">
            <a:avLst/>
          </a:prstGeom>
          <a:gradFill>
            <a:gsLst>
              <a:gs pos="0">
                <a:srgbClr val="0070C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2" name="Flowchart: Connector 11">
            <a:extLst>
              <a:ext uri="{FF2B5EF4-FFF2-40B4-BE49-F238E27FC236}">
                <a16:creationId xmlns:a16="http://schemas.microsoft.com/office/drawing/2014/main" id="{92D932FD-AA3D-9379-E072-346B25286C3E}"/>
              </a:ext>
            </a:extLst>
          </p:cNvPr>
          <p:cNvSpPr/>
          <p:nvPr/>
        </p:nvSpPr>
        <p:spPr>
          <a:xfrm>
            <a:off x="8909022" y="1892695"/>
            <a:ext cx="187570" cy="257908"/>
          </a:xfrm>
          <a:prstGeom prst="flowChart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3" name="Flowchart: Connector 12">
            <a:extLst>
              <a:ext uri="{FF2B5EF4-FFF2-40B4-BE49-F238E27FC236}">
                <a16:creationId xmlns:a16="http://schemas.microsoft.com/office/drawing/2014/main" id="{A6B763F2-5EDB-1A66-E6C2-816C648A1F37}"/>
              </a:ext>
            </a:extLst>
          </p:cNvPr>
          <p:cNvSpPr/>
          <p:nvPr/>
        </p:nvSpPr>
        <p:spPr>
          <a:xfrm>
            <a:off x="9366737" y="1887415"/>
            <a:ext cx="187570" cy="257908"/>
          </a:xfrm>
          <a:prstGeom prst="flowChartConnector">
            <a:avLst/>
          </a:prstGeom>
          <a:gradFill flip="none" rotWithShape="1">
            <a:gsLst>
              <a:gs pos="35000">
                <a:schemeClr val="accent1">
                  <a:tint val="100000"/>
                  <a:shade val="100000"/>
                  <a:satMod val="130000"/>
                </a:schemeClr>
              </a:gs>
              <a:gs pos="100000">
                <a:schemeClr val="accent1">
                  <a:tint val="50000"/>
                  <a:shade val="100000"/>
                  <a:satMod val="350000"/>
                </a:schemeClr>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4" name="TextBox 13">
            <a:extLst>
              <a:ext uri="{FF2B5EF4-FFF2-40B4-BE49-F238E27FC236}">
                <a16:creationId xmlns:a16="http://schemas.microsoft.com/office/drawing/2014/main" id="{E4DA31FF-D743-7F07-E106-F88A83D58BA4}"/>
              </a:ext>
            </a:extLst>
          </p:cNvPr>
          <p:cNvSpPr txBox="1"/>
          <p:nvPr/>
        </p:nvSpPr>
        <p:spPr>
          <a:xfrm>
            <a:off x="10562492" y="1887415"/>
            <a:ext cx="1195754" cy="369332"/>
          </a:xfrm>
          <a:prstGeom prst="rect">
            <a:avLst/>
          </a:prstGeom>
          <a:noFill/>
        </p:spPr>
        <p:txBody>
          <a:bodyPr wrap="square" rtlCol="0">
            <a:spAutoFit/>
          </a:bodyPr>
          <a:lstStyle/>
          <a:p>
            <a:r>
              <a:rPr lang="en-ZA" dirty="0">
                <a:solidFill>
                  <a:schemeClr val="tx2"/>
                </a:solidFill>
              </a:rPr>
              <a:t>Ave 3,7</a:t>
            </a:r>
          </a:p>
        </p:txBody>
      </p:sp>
      <p:sp>
        <p:nvSpPr>
          <p:cNvPr id="15" name="Flowchart: Connector 14">
            <a:extLst>
              <a:ext uri="{FF2B5EF4-FFF2-40B4-BE49-F238E27FC236}">
                <a16:creationId xmlns:a16="http://schemas.microsoft.com/office/drawing/2014/main" id="{CEFF486C-B84F-DB9D-44C3-B5C1AFF9FAB7}"/>
              </a:ext>
            </a:extLst>
          </p:cNvPr>
          <p:cNvSpPr/>
          <p:nvPr/>
        </p:nvSpPr>
        <p:spPr>
          <a:xfrm>
            <a:off x="8452338" y="2375852"/>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6" name="Flowchart: Connector 15">
            <a:extLst>
              <a:ext uri="{FF2B5EF4-FFF2-40B4-BE49-F238E27FC236}">
                <a16:creationId xmlns:a16="http://schemas.microsoft.com/office/drawing/2014/main" id="{661FB766-3879-2FCD-7018-CD14D42396DA}"/>
              </a:ext>
            </a:extLst>
          </p:cNvPr>
          <p:cNvSpPr/>
          <p:nvPr/>
        </p:nvSpPr>
        <p:spPr>
          <a:xfrm>
            <a:off x="8909022" y="2365060"/>
            <a:ext cx="187570" cy="257908"/>
          </a:xfrm>
          <a:prstGeom prst="flowChartConnector">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7" name="Flowchart: Connector 16">
            <a:extLst>
              <a:ext uri="{FF2B5EF4-FFF2-40B4-BE49-F238E27FC236}">
                <a16:creationId xmlns:a16="http://schemas.microsoft.com/office/drawing/2014/main" id="{F5447A97-488B-EF44-249A-EEF7A6A11CF0}"/>
              </a:ext>
            </a:extLst>
          </p:cNvPr>
          <p:cNvSpPr/>
          <p:nvPr/>
        </p:nvSpPr>
        <p:spPr>
          <a:xfrm>
            <a:off x="9366737" y="2375852"/>
            <a:ext cx="187570" cy="257908"/>
          </a:xfrm>
          <a:prstGeom prst="flowChartConnector">
            <a:avLst/>
          </a:prstGeom>
          <a:gradFill>
            <a:gsLst>
              <a:gs pos="0">
                <a:srgbClr val="C00000"/>
              </a:gs>
              <a:gs pos="42000">
                <a:schemeClr val="accent2">
                  <a:lumMod val="40000"/>
                  <a:lumOff val="60000"/>
                </a:schemeClr>
              </a:gs>
              <a:gs pos="100000">
                <a:schemeClr val="accent2">
                  <a:lumMod val="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8" name="TextBox 17">
            <a:extLst>
              <a:ext uri="{FF2B5EF4-FFF2-40B4-BE49-F238E27FC236}">
                <a16:creationId xmlns:a16="http://schemas.microsoft.com/office/drawing/2014/main" id="{E3C9EA93-AD59-3E96-A4DE-35100B3BD798}"/>
              </a:ext>
            </a:extLst>
          </p:cNvPr>
          <p:cNvSpPr txBox="1"/>
          <p:nvPr/>
        </p:nvSpPr>
        <p:spPr>
          <a:xfrm>
            <a:off x="10550769" y="2358617"/>
            <a:ext cx="1195754" cy="369332"/>
          </a:xfrm>
          <a:prstGeom prst="rect">
            <a:avLst/>
          </a:prstGeom>
          <a:noFill/>
        </p:spPr>
        <p:txBody>
          <a:bodyPr wrap="square" rtlCol="0">
            <a:spAutoFit/>
          </a:bodyPr>
          <a:lstStyle/>
          <a:p>
            <a:r>
              <a:rPr lang="en-ZA" dirty="0">
                <a:solidFill>
                  <a:srgbClr val="C00000"/>
                </a:solidFill>
              </a:rPr>
              <a:t>Ave 3,5</a:t>
            </a:r>
          </a:p>
        </p:txBody>
      </p:sp>
      <p:sp>
        <p:nvSpPr>
          <p:cNvPr id="5" name="TextBox 4">
            <a:extLst>
              <a:ext uri="{FF2B5EF4-FFF2-40B4-BE49-F238E27FC236}">
                <a16:creationId xmlns:a16="http://schemas.microsoft.com/office/drawing/2014/main" id="{55DA3ED4-6327-FE31-58EA-A7692643C86D}"/>
              </a:ext>
            </a:extLst>
          </p:cNvPr>
          <p:cNvSpPr txBox="1"/>
          <p:nvPr/>
        </p:nvSpPr>
        <p:spPr>
          <a:xfrm>
            <a:off x="8364029" y="4285074"/>
            <a:ext cx="3591941" cy="2031325"/>
          </a:xfrm>
          <a:prstGeom prst="rect">
            <a:avLst/>
          </a:prstGeom>
          <a:noFill/>
        </p:spPr>
        <p:txBody>
          <a:bodyPr wrap="square" rtlCol="0">
            <a:spAutoFit/>
          </a:bodyPr>
          <a:lstStyle/>
          <a:p>
            <a:pPr algn="just"/>
            <a:r>
              <a:rPr lang="en-ZA" b="1" dirty="0"/>
              <a:t>Note</a:t>
            </a:r>
          </a:p>
          <a:p>
            <a:pPr algn="just"/>
            <a:r>
              <a:rPr lang="en-ZA" dirty="0"/>
              <a:t>1 </a:t>
            </a:r>
            <a:r>
              <a:rPr lang="en-ZA" dirty="0" err="1"/>
              <a:t>WSA</a:t>
            </a:r>
            <a:r>
              <a:rPr lang="en-ZA" dirty="0"/>
              <a:t> did not provide information on readiness for registration of treatment works and</a:t>
            </a:r>
          </a:p>
          <a:p>
            <a:pPr algn="just"/>
            <a:r>
              <a:rPr lang="en-ZA" dirty="0"/>
              <a:t>1 </a:t>
            </a:r>
            <a:r>
              <a:rPr lang="en-ZA" dirty="0" err="1"/>
              <a:t>WSA</a:t>
            </a:r>
            <a:r>
              <a:rPr lang="en-ZA" dirty="0"/>
              <a:t> did not provide information on readiness for registration of process controllers</a:t>
            </a:r>
          </a:p>
        </p:txBody>
      </p:sp>
      <p:sp>
        <p:nvSpPr>
          <p:cNvPr id="10" name="TextBox 9">
            <a:extLst>
              <a:ext uri="{FF2B5EF4-FFF2-40B4-BE49-F238E27FC236}">
                <a16:creationId xmlns:a16="http://schemas.microsoft.com/office/drawing/2014/main" id="{734D3E1C-E7A9-A643-E6BC-13723A4587D9}"/>
              </a:ext>
            </a:extLst>
          </p:cNvPr>
          <p:cNvSpPr txBox="1"/>
          <p:nvPr/>
        </p:nvSpPr>
        <p:spPr>
          <a:xfrm>
            <a:off x="8364028" y="3295602"/>
            <a:ext cx="3506185" cy="923330"/>
          </a:xfrm>
          <a:prstGeom prst="rect">
            <a:avLst/>
          </a:prstGeom>
          <a:noFill/>
        </p:spPr>
        <p:txBody>
          <a:bodyPr wrap="square">
            <a:spAutoFit/>
          </a:bodyPr>
          <a:lstStyle/>
          <a:p>
            <a:pPr algn="just">
              <a:defRPr/>
            </a:pPr>
            <a:r>
              <a:rPr kumimoji="0" lang="en-ZA" sz="1800" b="0" i="1" u="none" strike="noStrike" kern="1200" cap="none" spc="0" normalizeH="0" baseline="0" noProof="0" dirty="0">
                <a:ln>
                  <a:noFill/>
                </a:ln>
                <a:solidFill>
                  <a:prstClr val="black"/>
                </a:solidFill>
                <a:effectLst/>
                <a:uLnTx/>
                <a:uFillTx/>
                <a:latin typeface="Calibri"/>
                <a:ea typeface="+mn-ea"/>
                <a:cs typeface="+mn-cs"/>
              </a:rPr>
              <a:t>This information is as reported by WSAs and has not yet been verified – Drop Reports</a:t>
            </a:r>
          </a:p>
        </p:txBody>
      </p:sp>
    </p:spTree>
    <p:extLst>
      <p:ext uri="{BB962C8B-B14F-4D97-AF65-F5344CB8AC3E}">
        <p14:creationId xmlns:p14="http://schemas.microsoft.com/office/powerpoint/2010/main" val="25694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0DE5C-3C36-C754-751E-0E88AA7A529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13630E-F415-1A37-AD41-AFC33A5EEF7F}"/>
              </a:ext>
            </a:extLst>
          </p:cNvPr>
          <p:cNvSpPr>
            <a:spLocks noGrp="1"/>
          </p:cNvSpPr>
          <p:nvPr>
            <p:ph type="sldNum" sz="quarter" idx="12"/>
          </p:nvPr>
        </p:nvSpPr>
        <p:spPr/>
        <p:txBody>
          <a:bodyPr/>
          <a:lstStyle/>
          <a:p>
            <a:pPr>
              <a:defRPr/>
            </a:pPr>
            <a:fld id="{A353EDE0-7BCA-4CDF-9A43-1C4B031A103C}" type="slidenum">
              <a:rPr lang="en-US" smtClean="0"/>
              <a:pPr>
                <a:defRPr/>
              </a:pPr>
              <a:t>14</a:t>
            </a:fld>
            <a:endParaRPr lang="en-US"/>
          </a:p>
        </p:txBody>
      </p:sp>
      <p:sp>
        <p:nvSpPr>
          <p:cNvPr id="3" name="Rectangle 1">
            <a:extLst>
              <a:ext uri="{FF2B5EF4-FFF2-40B4-BE49-F238E27FC236}">
                <a16:creationId xmlns:a16="http://schemas.microsoft.com/office/drawing/2014/main" id="{B5C76C7A-9024-EF47-14D8-DE227DE2BCA9}"/>
              </a:ext>
            </a:extLst>
          </p:cNvPr>
          <p:cNvSpPr txBox="1">
            <a:spLocks noChangeArrowheads="1"/>
          </p:cNvSpPr>
          <p:nvPr/>
        </p:nvSpPr>
        <p:spPr bwMode="auto">
          <a:xfrm>
            <a:off x="147355" y="344783"/>
            <a:ext cx="11620500" cy="4001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2000" b="1" dirty="0">
                <a:solidFill>
                  <a:srgbClr val="424242"/>
                </a:solidFill>
                <a:latin typeface="Arial" panose="020B0604020202020204" pitchFamily="34" charset="0"/>
                <a:cs typeface="Arial" panose="020B0604020202020204" pitchFamily="34" charset="0"/>
              </a:rPr>
              <a:t>Group 2b: WSAs report on </a:t>
            </a:r>
            <a:r>
              <a:rPr lang="en-ZA" sz="2000" b="1" dirty="0">
                <a:latin typeface="Arial" panose="020B0604020202020204" pitchFamily="34" charset="0"/>
                <a:cs typeface="Arial" panose="020B0604020202020204" pitchFamily="34" charset="0"/>
              </a:rPr>
              <a:t>addressing Non-Revenue Water </a:t>
            </a:r>
            <a:r>
              <a:rPr lang="en-US" altLang="en-US" sz="2000" b="1" dirty="0">
                <a:solidFill>
                  <a:srgbClr val="424242"/>
                </a:solidFill>
                <a:latin typeface="Arial" panose="020B0604020202020204" pitchFamily="34" charset="0"/>
                <a:cs typeface="Arial" panose="020B0604020202020204" pitchFamily="34" charset="0"/>
              </a:rPr>
              <a:t> (36 out of 38)</a:t>
            </a:r>
            <a:endParaRPr lang="en-US" altLang="en-US" sz="20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FC09E1B0-6C8C-CA8B-FEDA-C485331255A5}"/>
              </a:ext>
            </a:extLst>
          </p:cNvPr>
          <p:cNvGraphicFramePr/>
          <p:nvPr>
            <p:extLst>
              <p:ext uri="{D42A27DB-BD31-4B8C-83A1-F6EECF244321}">
                <p14:modId xmlns:p14="http://schemas.microsoft.com/office/powerpoint/2010/main" val="1693503482"/>
              </p:ext>
            </p:extLst>
          </p:nvPr>
        </p:nvGraphicFramePr>
        <p:xfrm>
          <a:off x="147355" y="99627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169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C359-7D01-0259-67F6-1110D9EF4AC7}"/>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BAC315-D8FD-C2B0-18BA-3E4C3AC898DB}"/>
              </a:ext>
            </a:extLst>
          </p:cNvPr>
          <p:cNvSpPr>
            <a:spLocks noGrp="1"/>
          </p:cNvSpPr>
          <p:nvPr>
            <p:ph type="sldNum" sz="quarter" idx="12"/>
          </p:nvPr>
        </p:nvSpPr>
        <p:spPr/>
        <p:txBody>
          <a:bodyPr/>
          <a:lstStyle/>
          <a:p>
            <a:pPr>
              <a:defRPr/>
            </a:pPr>
            <a:fld id="{A353EDE0-7BCA-4CDF-9A43-1C4B031A103C}" type="slidenum">
              <a:rPr lang="en-US" smtClean="0"/>
              <a:pPr>
                <a:defRPr/>
              </a:pPr>
              <a:t>15</a:t>
            </a:fld>
            <a:endParaRPr lang="en-US"/>
          </a:p>
        </p:txBody>
      </p:sp>
      <p:sp>
        <p:nvSpPr>
          <p:cNvPr id="3" name="Rectangle 1">
            <a:extLst>
              <a:ext uri="{FF2B5EF4-FFF2-40B4-BE49-F238E27FC236}">
                <a16:creationId xmlns:a16="http://schemas.microsoft.com/office/drawing/2014/main" id="{86B6CE84-21D8-4FEA-0185-9E11556A71FA}"/>
              </a:ext>
            </a:extLst>
          </p:cNvPr>
          <p:cNvSpPr txBox="1">
            <a:spLocks noChangeArrowheads="1"/>
          </p:cNvSpPr>
          <p:nvPr/>
        </p:nvSpPr>
        <p:spPr bwMode="auto">
          <a:xfrm>
            <a:off x="147354" y="190895"/>
            <a:ext cx="11897289"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2000" b="1" dirty="0">
                <a:solidFill>
                  <a:srgbClr val="424242"/>
                </a:solidFill>
                <a:latin typeface="Arial" panose="020B0604020202020204" pitchFamily="34" charset="0"/>
                <a:cs typeface="Arial" panose="020B0604020202020204" pitchFamily="34" charset="0"/>
              </a:rPr>
              <a:t>Group 2b: WSAs progress report on implementing responsive systems for leak and sewage spill reporting  (36 out of 38)</a:t>
            </a:r>
            <a:endParaRPr lang="en-US" altLang="en-US" sz="20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10B3C0AC-59B4-EC2E-638A-96F0C1DFC85A}"/>
              </a:ext>
            </a:extLst>
          </p:cNvPr>
          <p:cNvGraphicFramePr/>
          <p:nvPr>
            <p:extLst>
              <p:ext uri="{D42A27DB-BD31-4B8C-83A1-F6EECF244321}">
                <p14:modId xmlns:p14="http://schemas.microsoft.com/office/powerpoint/2010/main" val="1581738587"/>
              </p:ext>
            </p:extLst>
          </p:nvPr>
        </p:nvGraphicFramePr>
        <p:xfrm>
          <a:off x="147355" y="99627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6170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88F815-A7A0-A25F-1BB4-FEA959AF186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631A7B-6388-59F9-C419-63738DFAFF3C}"/>
              </a:ext>
            </a:extLst>
          </p:cNvPr>
          <p:cNvSpPr>
            <a:spLocks noGrp="1"/>
          </p:cNvSpPr>
          <p:nvPr>
            <p:ph type="sldNum" sz="quarter" idx="12"/>
          </p:nvPr>
        </p:nvSpPr>
        <p:spPr/>
        <p:txBody>
          <a:bodyPr/>
          <a:lstStyle/>
          <a:p>
            <a:pPr>
              <a:defRPr/>
            </a:pPr>
            <a:fld id="{A353EDE0-7BCA-4CDF-9A43-1C4B031A103C}" type="slidenum">
              <a:rPr lang="en-US" smtClean="0"/>
              <a:pPr>
                <a:defRPr/>
              </a:pPr>
              <a:t>16</a:t>
            </a:fld>
            <a:endParaRPr lang="en-US"/>
          </a:p>
        </p:txBody>
      </p:sp>
      <p:sp>
        <p:nvSpPr>
          <p:cNvPr id="3" name="Rectangle 1">
            <a:extLst>
              <a:ext uri="{FF2B5EF4-FFF2-40B4-BE49-F238E27FC236}">
                <a16:creationId xmlns:a16="http://schemas.microsoft.com/office/drawing/2014/main" id="{4ECCD6F7-41E6-7E97-3B90-7BA50DA0E9BD}"/>
              </a:ext>
            </a:extLst>
          </p:cNvPr>
          <p:cNvSpPr txBox="1">
            <a:spLocks noChangeArrowheads="1"/>
          </p:cNvSpPr>
          <p:nvPr/>
        </p:nvSpPr>
        <p:spPr bwMode="auto">
          <a:xfrm>
            <a:off x="147355" y="190896"/>
            <a:ext cx="116205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2000" b="1" dirty="0">
                <a:solidFill>
                  <a:srgbClr val="424242"/>
                </a:solidFill>
                <a:latin typeface="Arial" panose="020B0604020202020204" pitchFamily="34" charset="0"/>
                <a:cs typeface="Arial" panose="020B0604020202020204" pitchFamily="34" charset="0"/>
              </a:rPr>
              <a:t>Group 2b: WSAs report on </a:t>
            </a:r>
            <a:r>
              <a:rPr lang="en-ZA" sz="2000" b="1" dirty="0">
                <a:latin typeface="Arial" panose="020B0604020202020204" pitchFamily="34" charset="0"/>
                <a:cs typeface="Arial" panose="020B0604020202020204" pitchFamily="34" charset="0"/>
              </a:rPr>
              <a:t>review of water safety plans to identify potential pollution from upstream </a:t>
            </a:r>
            <a:r>
              <a:rPr lang="en-ZA" sz="2000" b="1" dirty="0" err="1">
                <a:latin typeface="Arial" panose="020B0604020202020204" pitchFamily="34" charset="0"/>
                <a:cs typeface="Arial" panose="020B0604020202020204" pitchFamily="34" charset="0"/>
              </a:rPr>
              <a:t>WWTWs</a:t>
            </a:r>
            <a:endParaRPr lang="en-US" altLang="en-US" sz="20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235712C5-CDC2-18EF-7ED9-FA0D322E16E7}"/>
              </a:ext>
            </a:extLst>
          </p:cNvPr>
          <p:cNvGraphicFramePr/>
          <p:nvPr>
            <p:extLst>
              <p:ext uri="{D42A27DB-BD31-4B8C-83A1-F6EECF244321}">
                <p14:modId xmlns:p14="http://schemas.microsoft.com/office/powerpoint/2010/main" val="899055522"/>
              </p:ext>
            </p:extLst>
          </p:nvPr>
        </p:nvGraphicFramePr>
        <p:xfrm>
          <a:off x="147355" y="99627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1848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8A952-6E0F-A2E0-B0C6-8C2C351EC6C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A5BD7BC-F5AB-C24E-1984-87634D7B1DEE}"/>
              </a:ext>
            </a:extLst>
          </p:cNvPr>
          <p:cNvSpPr>
            <a:spLocks noGrp="1"/>
          </p:cNvSpPr>
          <p:nvPr>
            <p:ph type="sldNum" sz="quarter" idx="12"/>
          </p:nvPr>
        </p:nvSpPr>
        <p:spPr/>
        <p:txBody>
          <a:bodyPr/>
          <a:lstStyle/>
          <a:p>
            <a:pPr>
              <a:defRPr/>
            </a:pPr>
            <a:fld id="{A353EDE0-7BCA-4CDF-9A43-1C4B031A103C}" type="slidenum">
              <a:rPr lang="en-US" smtClean="0"/>
              <a:pPr>
                <a:defRPr/>
              </a:pPr>
              <a:t>17</a:t>
            </a:fld>
            <a:endParaRPr lang="en-US"/>
          </a:p>
        </p:txBody>
      </p:sp>
      <p:sp>
        <p:nvSpPr>
          <p:cNvPr id="3" name="Rectangle 1">
            <a:extLst>
              <a:ext uri="{FF2B5EF4-FFF2-40B4-BE49-F238E27FC236}">
                <a16:creationId xmlns:a16="http://schemas.microsoft.com/office/drawing/2014/main" id="{9DA97A7F-2317-0F97-7642-EBEA4BF94F13}"/>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2b: WSAs progress report on </a:t>
            </a:r>
            <a:r>
              <a:rPr lang="en-ZA" sz="1800" b="1" dirty="0">
                <a:latin typeface="Arial" panose="020B0604020202020204" pitchFamily="34" charset="0"/>
                <a:cs typeface="Arial" panose="020B0604020202020204" pitchFamily="34" charset="0"/>
              </a:rPr>
              <a:t>joint catchment risk abatement planning </a:t>
            </a:r>
            <a:r>
              <a:rPr lang="en-US" altLang="en-US" sz="1800" b="1" dirty="0">
                <a:solidFill>
                  <a:srgbClr val="424242"/>
                </a:solidFill>
                <a:latin typeface="Arial" panose="020B0604020202020204" pitchFamily="34" charset="0"/>
                <a:cs typeface="Arial" panose="020B0604020202020204" pitchFamily="34" charset="0"/>
              </a:rPr>
              <a:t>(36 out of 38)</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5669DC93-8884-FAA8-23C1-DD80DEB3E231}"/>
              </a:ext>
            </a:extLst>
          </p:cNvPr>
          <p:cNvGraphicFramePr/>
          <p:nvPr>
            <p:extLst>
              <p:ext uri="{D42A27DB-BD31-4B8C-83A1-F6EECF244321}">
                <p14:modId xmlns:p14="http://schemas.microsoft.com/office/powerpoint/2010/main" val="4101156190"/>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0794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C08AE-42D4-B104-B3D0-1B78670F46F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C287D9-B707-4831-7559-DC831F9A4F82}"/>
              </a:ext>
            </a:extLst>
          </p:cNvPr>
          <p:cNvSpPr>
            <a:spLocks noGrp="1"/>
          </p:cNvSpPr>
          <p:nvPr>
            <p:ph type="sldNum" sz="quarter" idx="12"/>
          </p:nvPr>
        </p:nvSpPr>
        <p:spPr/>
        <p:txBody>
          <a:bodyPr/>
          <a:lstStyle/>
          <a:p>
            <a:pPr>
              <a:defRPr/>
            </a:pPr>
            <a:fld id="{A353EDE0-7BCA-4CDF-9A43-1C4B031A103C}" type="slidenum">
              <a:rPr lang="en-US" smtClean="0"/>
              <a:pPr>
                <a:defRPr/>
              </a:pPr>
              <a:t>18</a:t>
            </a:fld>
            <a:endParaRPr lang="en-US"/>
          </a:p>
        </p:txBody>
      </p:sp>
      <p:sp>
        <p:nvSpPr>
          <p:cNvPr id="3" name="Rectangle 1">
            <a:extLst>
              <a:ext uri="{FF2B5EF4-FFF2-40B4-BE49-F238E27FC236}">
                <a16:creationId xmlns:a16="http://schemas.microsoft.com/office/drawing/2014/main" id="{CBDEB60E-AD3D-7ABB-2C9E-C77F6EA7F2C0}"/>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2b: WSAs progress report on </a:t>
            </a:r>
            <a:r>
              <a:rPr lang="en-ZA" sz="1800" b="1" dirty="0">
                <a:latin typeface="Arial" panose="020B0604020202020204" pitchFamily="34" charset="0"/>
                <a:cs typeface="Arial" panose="020B0604020202020204" pitchFamily="34" charset="0"/>
              </a:rPr>
              <a:t>joint catchment risk abatement planning </a:t>
            </a:r>
            <a:r>
              <a:rPr lang="en-US" altLang="en-US" sz="1800" b="1" dirty="0">
                <a:solidFill>
                  <a:srgbClr val="424242"/>
                </a:solidFill>
                <a:latin typeface="Arial" panose="020B0604020202020204" pitchFamily="34" charset="0"/>
                <a:cs typeface="Arial" panose="020B0604020202020204" pitchFamily="34" charset="0"/>
              </a:rPr>
              <a:t>(36 out of 38)</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40AC3E8-F541-BBCA-1704-DF35D57B40C0}"/>
              </a:ext>
            </a:extLst>
          </p:cNvPr>
          <p:cNvGraphicFramePr/>
          <p:nvPr>
            <p:extLst>
              <p:ext uri="{D42A27DB-BD31-4B8C-83A1-F6EECF244321}">
                <p14:modId xmlns:p14="http://schemas.microsoft.com/office/powerpoint/2010/main" val="2650326270"/>
              </p:ext>
            </p:extLst>
          </p:nvPr>
        </p:nvGraphicFramePr>
        <p:xfrm>
          <a:off x="147355" y="8680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6884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1E4C7-AEAD-78BE-6527-11520ACA033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9B2C7F-F384-CACC-2F1C-C11EA9EA022E}"/>
              </a:ext>
            </a:extLst>
          </p:cNvPr>
          <p:cNvSpPr>
            <a:spLocks noGrp="1"/>
          </p:cNvSpPr>
          <p:nvPr>
            <p:ph type="sldNum" sz="quarter" idx="12"/>
          </p:nvPr>
        </p:nvSpPr>
        <p:spPr/>
        <p:txBody>
          <a:bodyPr/>
          <a:lstStyle/>
          <a:p>
            <a:pPr>
              <a:defRPr/>
            </a:pPr>
            <a:fld id="{A353EDE0-7BCA-4CDF-9A43-1C4B031A103C}" type="slidenum">
              <a:rPr lang="en-US" smtClean="0"/>
              <a:pPr>
                <a:defRPr/>
              </a:pPr>
              <a:t>19</a:t>
            </a:fld>
            <a:endParaRPr lang="en-US"/>
          </a:p>
        </p:txBody>
      </p:sp>
      <p:sp>
        <p:nvSpPr>
          <p:cNvPr id="3" name="Rectangle 1">
            <a:extLst>
              <a:ext uri="{FF2B5EF4-FFF2-40B4-BE49-F238E27FC236}">
                <a16:creationId xmlns:a16="http://schemas.microsoft.com/office/drawing/2014/main" id="{5A6E004E-75CE-16C8-8B41-CAE2B53ADF2E}"/>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2b: WSAs report on progress in reviewing bylaws to enforce revenue collection (36 out of 38)</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46D1ADC7-5647-AA79-3B7E-6D8FF0A2E145}"/>
              </a:ext>
            </a:extLst>
          </p:cNvPr>
          <p:cNvGraphicFramePr/>
          <p:nvPr>
            <p:extLst>
              <p:ext uri="{D42A27DB-BD31-4B8C-83A1-F6EECF244321}">
                <p14:modId xmlns:p14="http://schemas.microsoft.com/office/powerpoint/2010/main" val="2521670704"/>
              </p:ext>
            </p:extLst>
          </p:nvPr>
        </p:nvGraphicFramePr>
        <p:xfrm>
          <a:off x="147355" y="862889"/>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675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F1C8F-A79F-D35D-F49B-2F5B98011C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48F88-075E-2623-0C95-B8AD32239402}"/>
              </a:ext>
            </a:extLst>
          </p:cNvPr>
          <p:cNvSpPr>
            <a:spLocks noGrp="1"/>
          </p:cNvSpPr>
          <p:nvPr>
            <p:ph type="title"/>
          </p:nvPr>
        </p:nvSpPr>
        <p:spPr>
          <a:xfrm>
            <a:off x="276835" y="272456"/>
            <a:ext cx="11365675" cy="540371"/>
          </a:xfrm>
        </p:spPr>
        <p:txBody>
          <a:bodyPr/>
          <a:lstStyle/>
          <a:p>
            <a:pPr algn="l"/>
            <a:r>
              <a:rPr lang="en-ZA" sz="2400" b="1" dirty="0"/>
              <a:t>Agenda for Groups 2a-2d work</a:t>
            </a:r>
          </a:p>
        </p:txBody>
      </p:sp>
      <p:sp>
        <p:nvSpPr>
          <p:cNvPr id="3" name="Content Placeholder 2">
            <a:extLst>
              <a:ext uri="{FF2B5EF4-FFF2-40B4-BE49-F238E27FC236}">
                <a16:creationId xmlns:a16="http://schemas.microsoft.com/office/drawing/2014/main" id="{C90BF754-63F7-97A9-2B20-6F5CD5ECF2AC}"/>
              </a:ext>
            </a:extLst>
          </p:cNvPr>
          <p:cNvSpPr>
            <a:spLocks noGrp="1"/>
          </p:cNvSpPr>
          <p:nvPr>
            <p:ph idx="1"/>
          </p:nvPr>
        </p:nvSpPr>
        <p:spPr>
          <a:xfrm>
            <a:off x="276835" y="812827"/>
            <a:ext cx="11610365" cy="4881614"/>
          </a:xfrm>
        </p:spPr>
        <p:txBody>
          <a:bodyPr/>
          <a:lstStyle/>
          <a:p>
            <a:pPr marL="457200" indent="-457200">
              <a:spcBef>
                <a:spcPts val="600"/>
              </a:spcBef>
              <a:buFont typeface="+mj-lt"/>
              <a:buAutoNum type="arabicPeriod"/>
              <a:defRPr/>
            </a:pPr>
            <a:r>
              <a:rPr lang="en-US" altLang="en-US" sz="2000" dirty="0"/>
              <a:t>Presentation to group by DWS on progress with implementation of the 2024 Summit resolutions for each group  </a:t>
            </a:r>
          </a:p>
          <a:p>
            <a:pPr marL="457200" indent="-457200">
              <a:spcBef>
                <a:spcPts val="600"/>
              </a:spcBef>
              <a:buFont typeface="+mj-lt"/>
              <a:buAutoNum type="arabicPeriod"/>
              <a:defRPr/>
            </a:pPr>
            <a:r>
              <a:rPr lang="en-US" altLang="en-US" sz="2000" dirty="0"/>
              <a:t>Input by sector expert</a:t>
            </a:r>
          </a:p>
          <a:p>
            <a:pPr marL="457200" indent="-457200">
              <a:spcBef>
                <a:spcPts val="600"/>
              </a:spcBef>
              <a:buFont typeface="+mj-lt"/>
              <a:buAutoNum type="arabicPeriod"/>
              <a:defRPr/>
            </a:pPr>
            <a:r>
              <a:rPr lang="en-US" altLang="en-US" sz="2000" dirty="0"/>
              <a:t>Discussion on DWS presentation</a:t>
            </a:r>
          </a:p>
          <a:p>
            <a:pPr marL="914400" lvl="1" indent="-452438">
              <a:spcBef>
                <a:spcPts val="300"/>
              </a:spcBef>
              <a:buFont typeface="+mj-lt"/>
              <a:buAutoNum type="alphaLcParenR"/>
              <a:defRPr/>
            </a:pPr>
            <a:r>
              <a:rPr lang="en-US" altLang="en-US" sz="1800" dirty="0"/>
              <a:t>Does the group agree that the presentation is an accurate description of progress?</a:t>
            </a:r>
          </a:p>
          <a:p>
            <a:pPr marL="914400" lvl="1" indent="-452438">
              <a:spcBef>
                <a:spcPts val="300"/>
              </a:spcBef>
              <a:buFont typeface="+mj-lt"/>
              <a:buAutoNum type="alphaLcParenR"/>
              <a:defRPr/>
            </a:pPr>
            <a:r>
              <a:rPr lang="en-US" altLang="en-US" sz="1800" dirty="0"/>
              <a:t>Where there is a lack of progress, what are the causes? </a:t>
            </a:r>
          </a:p>
          <a:p>
            <a:pPr marL="914400" lvl="1" indent="-452438">
              <a:spcBef>
                <a:spcPts val="300"/>
              </a:spcBef>
              <a:buFont typeface="+mj-lt"/>
              <a:buAutoNum type="alphaLcParenR"/>
              <a:defRPr/>
            </a:pPr>
            <a:r>
              <a:rPr lang="en-US" altLang="en-US" sz="1800" dirty="0"/>
              <a:t>What should be done to accelerate implementation?</a:t>
            </a:r>
          </a:p>
          <a:p>
            <a:pPr marL="914400" lvl="1" indent="-452438">
              <a:spcBef>
                <a:spcPts val="300"/>
              </a:spcBef>
              <a:buFont typeface="+mj-lt"/>
              <a:buAutoNum type="alphaLcParenR"/>
              <a:defRPr/>
            </a:pPr>
            <a:r>
              <a:rPr lang="en-US" altLang="en-US" sz="1800" dirty="0"/>
              <a:t>Is there a common understanding of what is meant by ‘ringfencing’?</a:t>
            </a:r>
          </a:p>
          <a:p>
            <a:pPr marL="914400" lvl="1" indent="-452438">
              <a:spcBef>
                <a:spcPts val="300"/>
              </a:spcBef>
              <a:buFont typeface="+mj-lt"/>
              <a:buAutoNum type="alphaLcParenR"/>
              <a:defRPr/>
            </a:pPr>
            <a:r>
              <a:rPr lang="en-US" altLang="en-US" sz="1800" dirty="0"/>
              <a:t>Are all municipalities moving towards obtaining Council approval for ringfencing and implementing ringfencing?</a:t>
            </a:r>
          </a:p>
          <a:p>
            <a:pPr marL="914400" lvl="1" indent="-452438">
              <a:spcBef>
                <a:spcPts val="300"/>
              </a:spcBef>
              <a:buFont typeface="+mj-lt"/>
              <a:buAutoNum type="alphaLcParenR"/>
              <a:defRPr/>
            </a:pPr>
            <a:r>
              <a:rPr lang="en-US" altLang="en-US" sz="1800" dirty="0"/>
              <a:t>Have all municipalities created a separation between the water service authority and water service provider as required by the Water Services Act? Is a service level agreement in place between the WSA and the WSP?</a:t>
            </a:r>
          </a:p>
          <a:p>
            <a:pPr marL="914400" lvl="1" indent="-452438">
              <a:spcBef>
                <a:spcPts val="300"/>
              </a:spcBef>
              <a:buFont typeface="+mj-lt"/>
              <a:buAutoNum type="alphaLcParenR"/>
              <a:defRPr/>
            </a:pPr>
            <a:r>
              <a:rPr lang="en-US" altLang="en-US" sz="1800" dirty="0"/>
              <a:t>Are municipalities planning MSA Section 78 processes where necessary?</a:t>
            </a:r>
          </a:p>
          <a:p>
            <a:pPr marL="914400" lvl="1" indent="-452438">
              <a:spcBef>
                <a:spcPts val="300"/>
              </a:spcBef>
              <a:buFont typeface="+mj-lt"/>
              <a:buAutoNum type="alphaLcParenR"/>
              <a:defRPr/>
            </a:pPr>
            <a:r>
              <a:rPr lang="en-US" altLang="en-US" sz="1800" dirty="0"/>
              <a:t>Are municipalities prioritizing providing access to a basic level of service to communities without such access?</a:t>
            </a:r>
          </a:p>
          <a:p>
            <a:pPr marL="457200" indent="-457200">
              <a:spcBef>
                <a:spcPts val="600"/>
              </a:spcBef>
              <a:buFont typeface="+mj-lt"/>
              <a:buAutoNum type="arabicPeriod"/>
              <a:defRPr/>
            </a:pPr>
            <a:endParaRPr lang="en-US" altLang="en-US" sz="2000" dirty="0"/>
          </a:p>
          <a:p>
            <a:pPr marL="457200" indent="-457200">
              <a:spcBef>
                <a:spcPts val="600"/>
              </a:spcBef>
              <a:buFont typeface="+mj-lt"/>
              <a:buAutoNum type="arabicPeriod"/>
              <a:defRPr/>
            </a:pPr>
            <a:endParaRPr lang="en-US" altLang="en-US" sz="2000" dirty="0"/>
          </a:p>
        </p:txBody>
      </p:sp>
      <p:sp>
        <p:nvSpPr>
          <p:cNvPr id="4" name="Slide Number Placeholder 3">
            <a:extLst>
              <a:ext uri="{FF2B5EF4-FFF2-40B4-BE49-F238E27FC236}">
                <a16:creationId xmlns:a16="http://schemas.microsoft.com/office/drawing/2014/main" id="{5561FC9C-936B-30F0-105D-81A37646A890}"/>
              </a:ext>
            </a:extLst>
          </p:cNvPr>
          <p:cNvSpPr>
            <a:spLocks noGrp="1"/>
          </p:cNvSpPr>
          <p:nvPr>
            <p:ph type="sldNum" sz="quarter" idx="12"/>
          </p:nvPr>
        </p:nvSpPr>
        <p:spPr>
          <a:xfrm>
            <a:off x="9955021" y="6320272"/>
            <a:ext cx="284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E6B949B-FF25-4512-A6F3-1B8E765DDD27}" type="slidenum">
              <a:rPr kumimoji="0" lang="en-US" altLang="en-US" sz="14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0116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E3B3BD-D7F6-E99F-5455-360B91BF998C}"/>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96DE24-0585-06A8-AE9A-AA65AAD01B8E}"/>
              </a:ext>
            </a:extLst>
          </p:cNvPr>
          <p:cNvSpPr>
            <a:spLocks noGrp="1"/>
          </p:cNvSpPr>
          <p:nvPr>
            <p:ph type="sldNum" sz="quarter" idx="12"/>
          </p:nvPr>
        </p:nvSpPr>
        <p:spPr/>
        <p:txBody>
          <a:bodyPr/>
          <a:lstStyle/>
          <a:p>
            <a:pPr>
              <a:defRPr/>
            </a:pPr>
            <a:fld id="{A353EDE0-7BCA-4CDF-9A43-1C4B031A103C}" type="slidenum">
              <a:rPr lang="en-US" smtClean="0"/>
              <a:pPr>
                <a:defRPr/>
              </a:pPr>
              <a:t>20</a:t>
            </a:fld>
            <a:endParaRPr lang="en-US"/>
          </a:p>
        </p:txBody>
      </p:sp>
      <p:sp>
        <p:nvSpPr>
          <p:cNvPr id="3" name="Rectangle 1">
            <a:extLst>
              <a:ext uri="{FF2B5EF4-FFF2-40B4-BE49-F238E27FC236}">
                <a16:creationId xmlns:a16="http://schemas.microsoft.com/office/drawing/2014/main" id="{6DECCF8B-AA02-8B3D-B36C-70AFEF8E50D8}"/>
              </a:ext>
            </a:extLst>
          </p:cNvPr>
          <p:cNvSpPr txBox="1">
            <a:spLocks noChangeArrowheads="1"/>
          </p:cNvSpPr>
          <p:nvPr/>
        </p:nvSpPr>
        <p:spPr bwMode="auto">
          <a:xfrm>
            <a:off x="147355" y="360172"/>
            <a:ext cx="11620500"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defTabSz="914400"/>
            <a:r>
              <a:rPr lang="en-US" altLang="en-US" sz="1800" b="1" dirty="0">
                <a:solidFill>
                  <a:srgbClr val="424242"/>
                </a:solidFill>
                <a:latin typeface="Arial" panose="020B0604020202020204" pitchFamily="34" charset="0"/>
                <a:cs typeface="Arial" panose="020B0604020202020204" pitchFamily="34" charset="0"/>
              </a:rPr>
              <a:t>Group 2b: WSAs progress report on </a:t>
            </a:r>
            <a:r>
              <a:rPr lang="en-ZA" sz="1800" b="1" dirty="0">
                <a:latin typeface="Arial" panose="020B0604020202020204" pitchFamily="34" charset="0"/>
                <a:cs typeface="Arial" panose="020B0604020202020204" pitchFamily="34" charset="0"/>
              </a:rPr>
              <a:t>improving the condition of wastewater systems </a:t>
            </a:r>
            <a:r>
              <a:rPr lang="en-US" altLang="en-US" sz="1800" b="1" dirty="0">
                <a:solidFill>
                  <a:srgbClr val="424242"/>
                </a:solidFill>
                <a:latin typeface="Arial" panose="020B0604020202020204" pitchFamily="34" charset="0"/>
                <a:cs typeface="Arial" panose="020B0604020202020204" pitchFamily="34" charset="0"/>
              </a:rPr>
              <a:t>(36 out of 38)</a:t>
            </a:r>
            <a:endParaRPr lang="en-US" altLang="en-US" sz="1800" b="1"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81266B0D-6FBA-D10B-8E12-5F21F2272765}"/>
              </a:ext>
            </a:extLst>
          </p:cNvPr>
          <p:cNvGraphicFramePr/>
          <p:nvPr>
            <p:extLst>
              <p:ext uri="{D42A27DB-BD31-4B8C-83A1-F6EECF244321}">
                <p14:modId xmlns:p14="http://schemas.microsoft.com/office/powerpoint/2010/main" val="1128528077"/>
              </p:ext>
            </p:extLst>
          </p:nvPr>
        </p:nvGraphicFramePr>
        <p:xfrm>
          <a:off x="147355" y="729504"/>
          <a:ext cx="11897290" cy="53600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0568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842D-6CEE-D7AC-3387-9BC52A3B616C}"/>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D704AF89-F2B7-1F3E-05D6-DBBB7D6D166C}"/>
              </a:ext>
            </a:extLst>
          </p:cNvPr>
          <p:cNvSpPr>
            <a:spLocks noGrp="1" noChangeArrowheads="1"/>
          </p:cNvSpPr>
          <p:nvPr>
            <p:ph type="title"/>
          </p:nvPr>
        </p:nvSpPr>
        <p:spPr bwMode="auto">
          <a:xfrm>
            <a:off x="314326" y="323273"/>
            <a:ext cx="11620500"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2b: WSAs r</a:t>
            </a:r>
            <a:r>
              <a:rPr lang="en-US" altLang="en-US" sz="1800" dirty="0">
                <a:solidFill>
                  <a:srgbClr val="424242"/>
                </a:solidFill>
                <a:latin typeface="Arial" panose="020B0604020202020204" pitchFamily="34" charset="0"/>
                <a:cs typeface="Arial" panose="020B0604020202020204" pitchFamily="34" charset="0"/>
              </a:rPr>
              <a:t>eport on measures taken to improve financial management of </a:t>
            </a:r>
            <a:r>
              <a:rPr lang="en-US" altLang="en-US" sz="1800" dirty="0" err="1">
                <a:solidFill>
                  <a:srgbClr val="424242"/>
                </a:solidFill>
                <a:latin typeface="Arial" panose="020B0604020202020204" pitchFamily="34" charset="0"/>
                <a:cs typeface="Arial" panose="020B0604020202020204" pitchFamily="34" charset="0"/>
              </a:rPr>
              <a:t>WSS</a:t>
            </a:r>
            <a:r>
              <a:rPr lang="en-US" altLang="en-US" sz="1800" dirty="0">
                <a:solidFill>
                  <a:srgbClr val="424242"/>
                </a:solidFill>
                <a:latin typeface="Arial" panose="020B0604020202020204" pitchFamily="34" charset="0"/>
                <a:cs typeface="Arial" panose="020B0604020202020204" pitchFamily="34" charset="0"/>
              </a:rPr>
              <a:t> function</a:t>
            </a:r>
            <a:br>
              <a:rPr lang="en-US" altLang="en-US" sz="1800" dirty="0">
                <a:solidFill>
                  <a:srgbClr val="424242"/>
                </a:solidFill>
                <a:latin typeface="Arial" panose="020B0604020202020204" pitchFamily="34" charset="0"/>
                <a:cs typeface="Arial" panose="020B0604020202020204" pitchFamily="34" charset="0"/>
              </a:rPr>
            </a:br>
            <a:r>
              <a:rPr kumimoji="0" lang="en-US" altLang="en-US" sz="1800" i="0" u="none" strike="noStrike" cap="none" normalizeH="0" baseline="0" dirty="0">
                <a:ln>
                  <a:noFill/>
                </a:ln>
                <a:solidFill>
                  <a:srgbClr val="424242"/>
                </a:solidFill>
                <a:effectLst/>
                <a:latin typeface="Arial" panose="020B0604020202020204" pitchFamily="34" charset="0"/>
                <a:cs typeface="Arial" panose="020B0604020202020204" pitchFamily="34" charset="0"/>
              </a:rPr>
              <a:t>(36 out of 38)</a:t>
            </a:r>
            <a:endParaRPr kumimoji="0" lang="en-US" altLang="en-US" sz="18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9" name="Chart 8">
            <a:extLst>
              <a:ext uri="{FF2B5EF4-FFF2-40B4-BE49-F238E27FC236}">
                <a16:creationId xmlns:a16="http://schemas.microsoft.com/office/drawing/2014/main" id="{A8D35A20-57AE-DB11-94CD-B2FA17321E12}"/>
              </a:ext>
            </a:extLst>
          </p:cNvPr>
          <p:cNvGraphicFramePr/>
          <p:nvPr/>
        </p:nvGraphicFramePr>
        <p:xfrm>
          <a:off x="211139" y="969604"/>
          <a:ext cx="11826874" cy="5418666"/>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a:extLst>
              <a:ext uri="{FF2B5EF4-FFF2-40B4-BE49-F238E27FC236}">
                <a16:creationId xmlns:a16="http://schemas.microsoft.com/office/drawing/2014/main" id="{6E47CE02-C7EA-3A93-3B6D-B09701BBCEA7}"/>
              </a:ext>
            </a:extLst>
          </p:cNvPr>
          <p:cNvSpPr txBox="1"/>
          <p:nvPr/>
        </p:nvSpPr>
        <p:spPr>
          <a:xfrm>
            <a:off x="314324" y="1028343"/>
            <a:ext cx="6639631" cy="2862322"/>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42% of WSAs in Group 2b indicated community engagement and meetings </a:t>
            </a:r>
            <a:r>
              <a:rPr lang="en-US" dirty="0">
                <a:solidFill>
                  <a:prstClr val="black"/>
                </a:solidFill>
                <a:latin typeface="Arial" panose="020B0604020202020204" pitchFamily="34" charset="0"/>
                <a:cs typeface="Arial" panose="020B0604020202020204" pitchFamily="34" charset="0"/>
              </a:rPr>
              <a:t>as measures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improve financial 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19% of WSAs in Group 2b indicated implementation of Revenue and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WCDM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Strategies</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17% of WSAs in Group 2b indicated installation of prepaid meters whilst 8% indicated replacement of meters as measures to improve financial management</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Arial" panose="020B0604020202020204" pitchFamily="34" charset="0"/>
                <a:cs typeface="Arial" panose="020B0604020202020204" pitchFamily="34" charset="0"/>
              </a:rPr>
              <a:t>11% of WSAs in Group 2b indicated the use of incentives to reduce historic debt and to increase revenue collection</a:t>
            </a:r>
          </a:p>
        </p:txBody>
      </p:sp>
    </p:spTree>
    <p:extLst>
      <p:ext uri="{BB962C8B-B14F-4D97-AF65-F5344CB8AC3E}">
        <p14:creationId xmlns:p14="http://schemas.microsoft.com/office/powerpoint/2010/main" val="530398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62E61-9311-9221-36BF-BB1E2B8050B8}"/>
            </a:ext>
          </a:extLst>
        </p:cNvPr>
        <p:cNvGrpSpPr/>
        <p:nvPr/>
      </p:nvGrpSpPr>
      <p:grpSpPr>
        <a:xfrm>
          <a:off x="0" y="0"/>
          <a:ext cx="0" cy="0"/>
          <a:chOff x="0" y="0"/>
          <a:chExt cx="0" cy="0"/>
        </a:xfrm>
      </p:grpSpPr>
      <p:sp>
        <p:nvSpPr>
          <p:cNvPr id="4" name="Rectangle 1">
            <a:extLst>
              <a:ext uri="{FF2B5EF4-FFF2-40B4-BE49-F238E27FC236}">
                <a16:creationId xmlns:a16="http://schemas.microsoft.com/office/drawing/2014/main" id="{576F3888-BF37-D0E4-393C-E89EEF902837}"/>
              </a:ext>
            </a:extLst>
          </p:cNvPr>
          <p:cNvSpPr>
            <a:spLocks noGrp="1" noChangeArrowheads="1"/>
          </p:cNvSpPr>
          <p:nvPr>
            <p:ph type="title"/>
          </p:nvPr>
        </p:nvSpPr>
        <p:spPr bwMode="auto">
          <a:xfrm>
            <a:off x="314326" y="292495"/>
            <a:ext cx="11620500" cy="7078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424242"/>
                </a:solidFill>
                <a:effectLst/>
                <a:latin typeface="Arial" panose="020B0604020202020204" pitchFamily="34" charset="0"/>
                <a:cs typeface="Arial" panose="020B0604020202020204" pitchFamily="34" charset="0"/>
              </a:rPr>
              <a:t>Group 2b: WSAs r</a:t>
            </a:r>
            <a:r>
              <a:rPr lang="en-US" altLang="en-US" sz="2000" dirty="0">
                <a:solidFill>
                  <a:srgbClr val="424242"/>
                </a:solidFill>
                <a:latin typeface="Arial" panose="020B0604020202020204" pitchFamily="34" charset="0"/>
                <a:cs typeface="Arial" panose="020B0604020202020204" pitchFamily="34" charset="0"/>
              </a:rPr>
              <a:t>eported measures implemented to upskill existing staff with support of training </a:t>
            </a:r>
            <a:r>
              <a:rPr kumimoji="0" lang="en-US" altLang="en-US" sz="2000" i="0" u="none" strike="noStrike" cap="none" normalizeH="0" baseline="0" dirty="0">
                <a:ln>
                  <a:noFill/>
                </a:ln>
                <a:solidFill>
                  <a:srgbClr val="424242"/>
                </a:solidFill>
                <a:effectLst/>
                <a:latin typeface="Arial" panose="020B0604020202020204" pitchFamily="34" charset="0"/>
                <a:cs typeface="Arial" panose="020B0604020202020204" pitchFamily="34" charset="0"/>
              </a:rPr>
              <a:t>(36 out of 38)</a:t>
            </a:r>
            <a:endParaRPr kumimoji="0" lang="en-US" altLang="en-US" sz="20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EC655741-A69E-3599-9193-48E5F7621EA3}"/>
              </a:ext>
            </a:extLst>
          </p:cNvPr>
          <p:cNvSpPr txBox="1"/>
          <p:nvPr/>
        </p:nvSpPr>
        <p:spPr>
          <a:xfrm>
            <a:off x="314326" y="1308271"/>
            <a:ext cx="11527718" cy="193899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ZA" sz="2000" dirty="0"/>
              <a:t>15 WSAs in Group 2b reported training interventions for Process Controllers, plumbers, Technicians etc</a:t>
            </a:r>
          </a:p>
          <a:p>
            <a:pPr marL="285750" indent="-285750">
              <a:spcBef>
                <a:spcPts val="600"/>
              </a:spcBef>
              <a:buFont typeface="Arial" panose="020B0604020202020204" pitchFamily="34" charset="0"/>
              <a:buChar char="•"/>
            </a:pPr>
            <a:r>
              <a:rPr lang="en-ZA" sz="2000" dirty="0"/>
              <a:t>5 WSAs in Group 2b indicated implementation of annual skills plan</a:t>
            </a:r>
          </a:p>
          <a:p>
            <a:pPr marL="285750" indent="-285750">
              <a:spcBef>
                <a:spcPts val="600"/>
              </a:spcBef>
              <a:buFont typeface="Arial" panose="020B0604020202020204" pitchFamily="34" charset="0"/>
              <a:buChar char="•"/>
            </a:pPr>
            <a:r>
              <a:rPr lang="en-ZA" sz="2000" dirty="0"/>
              <a:t>8 WSAs in Group 2b indicated skills audits are being undertaken </a:t>
            </a:r>
          </a:p>
          <a:p>
            <a:pPr marL="285750" indent="-285750">
              <a:spcBef>
                <a:spcPts val="600"/>
              </a:spcBef>
              <a:buFont typeface="Arial" panose="020B0604020202020204" pitchFamily="34" charset="0"/>
              <a:buChar char="•"/>
            </a:pPr>
            <a:r>
              <a:rPr lang="en-ZA" sz="2000" dirty="0"/>
              <a:t>5 WSAs in Group 2b indicated dependencies on securing funding from EW /LG SETA and </a:t>
            </a:r>
            <a:r>
              <a:rPr lang="en-ZA" sz="2000" dirty="0" err="1"/>
              <a:t>DWS</a:t>
            </a:r>
            <a:endParaRPr lang="en-ZA" sz="2000" dirty="0"/>
          </a:p>
          <a:p>
            <a:pPr marL="285750" indent="-285750">
              <a:spcBef>
                <a:spcPts val="600"/>
              </a:spcBef>
              <a:buFont typeface="Arial" panose="020B0604020202020204" pitchFamily="34" charset="0"/>
              <a:buChar char="•"/>
            </a:pPr>
            <a:r>
              <a:rPr lang="en-ZA" sz="2000" dirty="0"/>
              <a:t>6 WSAs reported no measures against this action</a:t>
            </a:r>
          </a:p>
        </p:txBody>
      </p:sp>
    </p:spTree>
    <p:extLst>
      <p:ext uri="{BB962C8B-B14F-4D97-AF65-F5344CB8AC3E}">
        <p14:creationId xmlns:p14="http://schemas.microsoft.com/office/powerpoint/2010/main" val="3334263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DBDA3D-8C0B-F4FF-48FB-54BDF0497DA2}"/>
              </a:ext>
            </a:extLst>
          </p:cNvPr>
          <p:cNvSpPr>
            <a:spLocks noGrp="1"/>
          </p:cNvSpPr>
          <p:nvPr>
            <p:ph type="sldNum" sz="quarter" idx="12"/>
          </p:nvPr>
        </p:nvSpPr>
        <p:spPr/>
        <p:txBody>
          <a:bodyPr/>
          <a:lstStyle/>
          <a:p>
            <a:pPr>
              <a:defRPr/>
            </a:pPr>
            <a:fld id="{A353EDE0-7BCA-4CDF-9A43-1C4B031A103C}" type="slidenum">
              <a:rPr lang="en-US" smtClean="0"/>
              <a:pPr>
                <a:defRPr/>
              </a:pPr>
              <a:t>23</a:t>
            </a:fld>
            <a:endParaRPr lang="en-US"/>
          </a:p>
        </p:txBody>
      </p:sp>
      <p:sp>
        <p:nvSpPr>
          <p:cNvPr id="4" name="TextBox 3">
            <a:extLst>
              <a:ext uri="{FF2B5EF4-FFF2-40B4-BE49-F238E27FC236}">
                <a16:creationId xmlns:a16="http://schemas.microsoft.com/office/drawing/2014/main" id="{8879D182-A407-0F47-FC86-384F419CA2F5}"/>
              </a:ext>
            </a:extLst>
          </p:cNvPr>
          <p:cNvSpPr txBox="1"/>
          <p:nvPr/>
        </p:nvSpPr>
        <p:spPr>
          <a:xfrm>
            <a:off x="2656702" y="2481818"/>
            <a:ext cx="6878595" cy="1569660"/>
          </a:xfrm>
          <a:prstGeom prst="rect">
            <a:avLst/>
          </a:prstGeom>
          <a:noFill/>
        </p:spPr>
        <p:txBody>
          <a:bodyPr wrap="square">
            <a:spAutoFit/>
          </a:bodyPr>
          <a:lstStyle/>
          <a:p>
            <a:pPr algn="ctr"/>
            <a:r>
              <a:rPr lang="en-ZA" sz="2400" dirty="0">
                <a:solidFill>
                  <a:schemeClr val="tx2"/>
                </a:solidFill>
                <a:latin typeface="Arial" panose="020B0604020202020204" pitchFamily="34" charset="0"/>
                <a:cs typeface="Arial" panose="020B0604020202020204" pitchFamily="34" charset="0"/>
              </a:rPr>
              <a:t>Proposed new Regulatory Tools </a:t>
            </a:r>
          </a:p>
          <a:p>
            <a:pPr algn="ctr"/>
            <a:r>
              <a:rPr lang="en-ZA" sz="2400" dirty="0">
                <a:solidFill>
                  <a:schemeClr val="tx2"/>
                </a:solidFill>
                <a:latin typeface="Arial" panose="020B0604020202020204" pitchFamily="34" charset="0"/>
                <a:cs typeface="Arial" panose="020B0604020202020204" pitchFamily="34" charset="0"/>
              </a:rPr>
              <a:t>for </a:t>
            </a:r>
          </a:p>
          <a:p>
            <a:pPr algn="ctr"/>
            <a:r>
              <a:rPr lang="en-ZA" sz="2400" dirty="0">
                <a:solidFill>
                  <a:schemeClr val="tx2"/>
                </a:solidFill>
                <a:latin typeface="Arial" panose="020B0604020202020204" pitchFamily="34" charset="0"/>
                <a:cs typeface="Arial" panose="020B0604020202020204" pitchFamily="34" charset="0"/>
              </a:rPr>
              <a:t>For Municipal Water Supply and Sanitation Services</a:t>
            </a:r>
          </a:p>
        </p:txBody>
      </p:sp>
    </p:spTree>
    <p:extLst>
      <p:ext uri="{BB962C8B-B14F-4D97-AF65-F5344CB8AC3E}">
        <p14:creationId xmlns:p14="http://schemas.microsoft.com/office/powerpoint/2010/main" val="35205737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656C7-5F5E-3DFC-FCAA-D157F4D82D2E}"/>
              </a:ext>
            </a:extLst>
          </p:cNvPr>
          <p:cNvSpPr>
            <a:spLocks noGrp="1"/>
          </p:cNvSpPr>
          <p:nvPr>
            <p:ph type="title"/>
          </p:nvPr>
        </p:nvSpPr>
        <p:spPr>
          <a:xfrm>
            <a:off x="170688" y="126226"/>
            <a:ext cx="9887712" cy="535941"/>
          </a:xfrm>
        </p:spPr>
        <p:txBody>
          <a:bodyPr anchor="ctr">
            <a:noAutofit/>
          </a:bodyPr>
          <a:lstStyle/>
          <a:p>
            <a:pPr algn="l" defTabSz="914400" eaLnBrk="1" hangingPunct="1">
              <a:lnSpc>
                <a:spcPct val="90000"/>
              </a:lnSpc>
            </a:pPr>
            <a:r>
              <a:rPr lang="en-ZA" sz="2400" dirty="0">
                <a:solidFill>
                  <a:schemeClr val="tx1">
                    <a:lumMod val="50000"/>
                    <a:lumOff val="50000"/>
                  </a:schemeClr>
                </a:solidFill>
                <a:latin typeface="Arial" panose="020B0604020202020204" pitchFamily="34" charset="0"/>
                <a:ea typeface="+mj-ea"/>
                <a:cs typeface="Arial" panose="020B0604020202020204" pitchFamily="34" charset="0"/>
              </a:rPr>
              <a:t>Sector Reform</a:t>
            </a:r>
            <a:endParaRPr lang="en-GB" sz="2400" dirty="0">
              <a:solidFill>
                <a:schemeClr val="tx1">
                  <a:lumMod val="50000"/>
                  <a:lumOff val="50000"/>
                </a:schemeClr>
              </a:solidFill>
              <a:latin typeface="Arial" panose="020B0604020202020204" pitchFamily="34" charset="0"/>
              <a:ea typeface="+mj-ea"/>
              <a:cs typeface="Arial" panose="020B0604020202020204" pitchFamily="34" charset="0"/>
            </a:endParaRPr>
          </a:p>
        </p:txBody>
      </p:sp>
      <p:sp>
        <p:nvSpPr>
          <p:cNvPr id="10" name="Slide Number Placeholder 2">
            <a:extLst>
              <a:ext uri="{FF2B5EF4-FFF2-40B4-BE49-F238E27FC236}">
                <a16:creationId xmlns:a16="http://schemas.microsoft.com/office/drawing/2014/main" id="{9BC786F8-208E-914F-11B6-855F197CE4AF}"/>
              </a:ext>
            </a:extLst>
          </p:cNvPr>
          <p:cNvSpPr>
            <a:spLocks noGrp="1"/>
          </p:cNvSpPr>
          <p:nvPr>
            <p:ph type="sldNum" sz="quarter" idx="10"/>
          </p:nvPr>
        </p:nvSpPr>
        <p:spPr>
          <a:xfrm>
            <a:off x="97367" y="6429376"/>
            <a:ext cx="1016000"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1482AD8-F354-4D94-B215-17EB64437A0C}" type="slidenum">
              <a:rPr kumimoji="0" lang="en-ZA" sz="675"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24</a:t>
            </a:fld>
            <a:endParaRPr kumimoji="0" lang="en-ZA" sz="675"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11" name="TextBox 6">
            <a:extLst>
              <a:ext uri="{FF2B5EF4-FFF2-40B4-BE49-F238E27FC236}">
                <a16:creationId xmlns:a16="http://schemas.microsoft.com/office/drawing/2014/main" id="{C14DA9BC-DE54-0040-7309-79179A856807}"/>
              </a:ext>
            </a:extLst>
          </p:cNvPr>
          <p:cNvGraphicFramePr/>
          <p:nvPr/>
        </p:nvGraphicFramePr>
        <p:xfrm>
          <a:off x="170688" y="599440"/>
          <a:ext cx="11696193" cy="51511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854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56B37-77AD-7A1B-957A-5489BFA3E9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C3BDFD5-7DA8-040E-8B48-CA591C35F894}"/>
              </a:ext>
            </a:extLst>
          </p:cNvPr>
          <p:cNvSpPr>
            <a:spLocks noGrp="1"/>
          </p:cNvSpPr>
          <p:nvPr>
            <p:ph type="title"/>
          </p:nvPr>
        </p:nvSpPr>
        <p:spPr>
          <a:xfrm>
            <a:off x="243985" y="252395"/>
            <a:ext cx="10043620" cy="800385"/>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Distinguishing local and national regulation </a:t>
            </a:r>
          </a:p>
        </p:txBody>
      </p:sp>
      <p:sp>
        <p:nvSpPr>
          <p:cNvPr id="7" name="Isosceles Triangle 6">
            <a:extLst>
              <a:ext uri="{FF2B5EF4-FFF2-40B4-BE49-F238E27FC236}">
                <a16:creationId xmlns:a16="http://schemas.microsoft.com/office/drawing/2014/main" id="{610D2099-7B96-FDB4-2E03-6E647EB2E7AE}"/>
              </a:ext>
            </a:extLst>
          </p:cNvPr>
          <p:cNvSpPr/>
          <p:nvPr/>
        </p:nvSpPr>
        <p:spPr>
          <a:xfrm>
            <a:off x="3513098" y="2180819"/>
            <a:ext cx="3891280" cy="2546815"/>
          </a:xfrm>
          <a:prstGeom prst="triangle">
            <a:avLst>
              <a:gd name="adj" fmla="val 51014"/>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Municipal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water supply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Aptos" panose="02110004020202020204"/>
                <a:ea typeface="+mn-ea"/>
                <a:cs typeface="+mn-cs"/>
              </a:rPr>
              <a:t>and sanitation services delivery </a:t>
            </a:r>
          </a:p>
        </p:txBody>
      </p:sp>
      <p:sp>
        <p:nvSpPr>
          <p:cNvPr id="8" name="TextBox 7">
            <a:extLst>
              <a:ext uri="{FF2B5EF4-FFF2-40B4-BE49-F238E27FC236}">
                <a16:creationId xmlns:a16="http://schemas.microsoft.com/office/drawing/2014/main" id="{A4F89CDF-0864-AF4D-41C3-3B54773A5C88}"/>
              </a:ext>
            </a:extLst>
          </p:cNvPr>
          <p:cNvSpPr txBox="1"/>
          <p:nvPr/>
        </p:nvSpPr>
        <p:spPr>
          <a:xfrm>
            <a:off x="4358425" y="1534541"/>
            <a:ext cx="2664832"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Authority </a:t>
            </a:r>
          </a:p>
        </p:txBody>
      </p:sp>
      <p:sp>
        <p:nvSpPr>
          <p:cNvPr id="10" name="TextBox 9">
            <a:extLst>
              <a:ext uri="{FF2B5EF4-FFF2-40B4-BE49-F238E27FC236}">
                <a16:creationId xmlns:a16="http://schemas.microsoft.com/office/drawing/2014/main" id="{051F3250-9B8C-761B-BBD6-AFE07A8386B9}"/>
              </a:ext>
            </a:extLst>
          </p:cNvPr>
          <p:cNvSpPr txBox="1"/>
          <p:nvPr/>
        </p:nvSpPr>
        <p:spPr>
          <a:xfrm>
            <a:off x="8019241" y="4368899"/>
            <a:ext cx="375507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Water Services Provider Mechanism </a:t>
            </a:r>
          </a:p>
        </p:txBody>
      </p:sp>
      <p:sp>
        <p:nvSpPr>
          <p:cNvPr id="11" name="TextBox 10">
            <a:extLst>
              <a:ext uri="{FF2B5EF4-FFF2-40B4-BE49-F238E27FC236}">
                <a16:creationId xmlns:a16="http://schemas.microsoft.com/office/drawing/2014/main" id="{9349129D-630C-6A3C-DA16-899559783C68}"/>
              </a:ext>
            </a:extLst>
          </p:cNvPr>
          <p:cNvSpPr txBox="1"/>
          <p:nvPr/>
        </p:nvSpPr>
        <p:spPr>
          <a:xfrm>
            <a:off x="257696" y="4599510"/>
            <a:ext cx="2533103"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rPr>
              <a:t>National Regulator</a:t>
            </a:r>
          </a:p>
        </p:txBody>
      </p:sp>
      <p:sp>
        <p:nvSpPr>
          <p:cNvPr id="13" name="Arrow: Up 12">
            <a:extLst>
              <a:ext uri="{FF2B5EF4-FFF2-40B4-BE49-F238E27FC236}">
                <a16:creationId xmlns:a16="http://schemas.microsoft.com/office/drawing/2014/main" id="{D3D9C1DF-E9AB-11C8-1597-2D69A78C58C4}"/>
              </a:ext>
            </a:extLst>
          </p:cNvPr>
          <p:cNvSpPr/>
          <p:nvPr/>
        </p:nvSpPr>
        <p:spPr>
          <a:xfrm rot="5400000">
            <a:off x="5186057" y="2778769"/>
            <a:ext cx="517558" cy="4553526"/>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000" b="0" i="0" u="none" strike="noStrike" kern="1200" cap="none" spc="0" normalizeH="0" baseline="0" noProof="0" dirty="0">
                <a:ln>
                  <a:noFill/>
                </a:ln>
                <a:solidFill>
                  <a:prstClr val="black"/>
                </a:solidFill>
                <a:effectLst/>
                <a:uLnTx/>
                <a:uFillTx/>
                <a:latin typeface="Aptos" panose="02110004020202020204"/>
                <a:ea typeface="+mn-ea"/>
                <a:cs typeface="+mn-cs"/>
              </a:rPr>
              <a:t> </a:t>
            </a:r>
          </a:p>
        </p:txBody>
      </p:sp>
      <p:sp>
        <p:nvSpPr>
          <p:cNvPr id="14" name="Rectangle: Rounded Corners 13">
            <a:extLst>
              <a:ext uri="{FF2B5EF4-FFF2-40B4-BE49-F238E27FC236}">
                <a16:creationId xmlns:a16="http://schemas.microsoft.com/office/drawing/2014/main" id="{62A041B9-6784-79A8-194B-854414FA1004}"/>
              </a:ext>
            </a:extLst>
          </p:cNvPr>
          <p:cNvSpPr/>
          <p:nvPr/>
        </p:nvSpPr>
        <p:spPr>
          <a:xfrm>
            <a:off x="2863273" y="5477448"/>
            <a:ext cx="5532582" cy="127274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License  and enforce: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Water use license under National Water Act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1" i="0" u="none" strike="noStrike" kern="1200" cap="none" spc="0" normalizeH="0" baseline="0" noProof="0" dirty="0">
                <a:ln>
                  <a:noFill/>
                </a:ln>
                <a:solidFill>
                  <a:srgbClr val="FF0000"/>
                </a:solidFill>
                <a:effectLst/>
                <a:uLnTx/>
                <a:uFillTx/>
                <a:latin typeface="Aptos" panose="02110004020202020204"/>
                <a:ea typeface="+mn-ea"/>
                <a:cs typeface="+mn-cs"/>
              </a:rPr>
              <a:t>WSP Operating Licence under the Water Services Act (if promulgated) </a:t>
            </a:r>
          </a:p>
        </p:txBody>
      </p:sp>
      <p:sp>
        <p:nvSpPr>
          <p:cNvPr id="17" name="Arrow: Up 16">
            <a:extLst>
              <a:ext uri="{FF2B5EF4-FFF2-40B4-BE49-F238E27FC236}">
                <a16:creationId xmlns:a16="http://schemas.microsoft.com/office/drawing/2014/main" id="{96A3B7E0-AC20-6D7C-E687-43EF44132495}"/>
              </a:ext>
            </a:extLst>
          </p:cNvPr>
          <p:cNvSpPr/>
          <p:nvPr/>
        </p:nvSpPr>
        <p:spPr>
          <a:xfrm rot="2674933">
            <a:off x="3880582" y="1826821"/>
            <a:ext cx="484632" cy="2764680"/>
          </a:xfrm>
          <a:prstGeom prst="up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Rectangle: Rounded Corners 17">
            <a:extLst>
              <a:ext uri="{FF2B5EF4-FFF2-40B4-BE49-F238E27FC236}">
                <a16:creationId xmlns:a16="http://schemas.microsoft.com/office/drawing/2014/main" id="{AE990506-7D70-1A75-409E-B125EC00F7C5}"/>
              </a:ext>
            </a:extLst>
          </p:cNvPr>
          <p:cNvSpPr/>
          <p:nvPr/>
        </p:nvSpPr>
        <p:spPr>
          <a:xfrm>
            <a:off x="7642235" y="1923730"/>
            <a:ext cx="4509081" cy="150526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Local Service Delivery Regulation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Service delivery contract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srgbClr val="FF0000"/>
                </a:solidFill>
                <a:effectLst/>
                <a:uLnTx/>
                <a:uFillTx/>
                <a:latin typeface="Aptos" panose="02110004020202020204"/>
                <a:ea typeface="+mn-ea"/>
                <a:cs typeface="+mn-cs"/>
              </a:rPr>
              <a:t>Performance management system (SDBIP)</a:t>
            </a:r>
          </a:p>
        </p:txBody>
      </p:sp>
      <p:sp>
        <p:nvSpPr>
          <p:cNvPr id="19" name="Arrow: Down 18">
            <a:extLst>
              <a:ext uri="{FF2B5EF4-FFF2-40B4-BE49-F238E27FC236}">
                <a16:creationId xmlns:a16="http://schemas.microsoft.com/office/drawing/2014/main" id="{3145E330-278E-E459-8DD7-7E05488178D6}"/>
              </a:ext>
            </a:extLst>
          </p:cNvPr>
          <p:cNvSpPr/>
          <p:nvPr/>
        </p:nvSpPr>
        <p:spPr>
          <a:xfrm rot="19539100">
            <a:off x="6736994" y="2038478"/>
            <a:ext cx="484632" cy="263306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0" name="Rectangle: Rounded Corners 19">
            <a:extLst>
              <a:ext uri="{FF2B5EF4-FFF2-40B4-BE49-F238E27FC236}">
                <a16:creationId xmlns:a16="http://schemas.microsoft.com/office/drawing/2014/main" id="{B1FF05F3-91F5-7327-EF9D-330AAD3D45BD}"/>
              </a:ext>
            </a:extLst>
          </p:cNvPr>
          <p:cNvSpPr/>
          <p:nvPr/>
        </p:nvSpPr>
        <p:spPr>
          <a:xfrm>
            <a:off x="257696" y="1690688"/>
            <a:ext cx="3582917" cy="173831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Intergovernmental Protocols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national norms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may</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 and standards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must</a:t>
            </a: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Enforce Regulations (</a:t>
            </a:r>
            <a:r>
              <a:rPr kumimoji="0" lang="en-ZA" sz="1800" b="0" i="1" u="none" strike="noStrike" kern="1200" cap="none" spc="0" normalizeH="0" baseline="0" noProof="0" dirty="0">
                <a:ln>
                  <a:noFill/>
                </a:ln>
                <a:solidFill>
                  <a:prstClr val="black"/>
                </a:solidFill>
                <a:effectLst/>
                <a:uLnTx/>
                <a:uFillTx/>
                <a:latin typeface="Aptos" panose="02110004020202020204"/>
                <a:ea typeface="+mn-ea"/>
                <a:cs typeface="+mn-cs"/>
              </a:rPr>
              <a:t>shall)</a:t>
            </a:r>
            <a:endParaRPr kumimoji="0" lang="en-ZA" sz="1800" b="1" i="1" u="sng" strike="noStrike" kern="1200" cap="none" spc="0" normalizeH="0" baseline="0" noProof="0" dirty="0">
              <a:ln>
                <a:noFill/>
              </a:ln>
              <a:solidFill>
                <a:prstClr val="black"/>
              </a:solidFill>
              <a:effectLst/>
              <a:uLnTx/>
              <a:uFillTx/>
              <a:latin typeface="Aptos" panose="021100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Support  through guidelines and model contracts</a:t>
            </a:r>
          </a:p>
        </p:txBody>
      </p:sp>
      <p:sp>
        <p:nvSpPr>
          <p:cNvPr id="21" name="Rectangle: Rounded Corners 20">
            <a:extLst>
              <a:ext uri="{FF2B5EF4-FFF2-40B4-BE49-F238E27FC236}">
                <a16:creationId xmlns:a16="http://schemas.microsoft.com/office/drawing/2014/main" id="{FE0076F2-5AEB-4783-6A9A-73B634818169}"/>
              </a:ext>
            </a:extLst>
          </p:cNvPr>
          <p:cNvSpPr/>
          <p:nvPr/>
        </p:nvSpPr>
        <p:spPr>
          <a:xfrm>
            <a:off x="9896776" y="4968842"/>
            <a:ext cx="2081278" cy="9144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Internal WSP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External  WSP </a:t>
            </a:r>
          </a:p>
        </p:txBody>
      </p:sp>
      <p:sp>
        <p:nvSpPr>
          <p:cNvPr id="22" name="Slide Number Placeholder 21">
            <a:extLst>
              <a:ext uri="{FF2B5EF4-FFF2-40B4-BE49-F238E27FC236}">
                <a16:creationId xmlns:a16="http://schemas.microsoft.com/office/drawing/2014/main" id="{61BB909C-C227-45A9-592D-19AA456D06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806A9DAB-A0B4-B6D3-BF59-29E81A5DBBD1}"/>
              </a:ext>
            </a:extLst>
          </p:cNvPr>
          <p:cNvSpPr/>
          <p:nvPr/>
        </p:nvSpPr>
        <p:spPr>
          <a:xfrm>
            <a:off x="8847438" y="6081712"/>
            <a:ext cx="3130616" cy="50443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Aptos" panose="02110004020202020204"/>
                <a:ea typeface="+mn-ea"/>
                <a:cs typeface="+mn-cs"/>
              </a:rPr>
              <a:t>Bulk and intermediaries have a separate regulatory space</a:t>
            </a:r>
          </a:p>
        </p:txBody>
      </p:sp>
    </p:spTree>
    <p:extLst>
      <p:ext uri="{BB962C8B-B14F-4D97-AF65-F5344CB8AC3E}">
        <p14:creationId xmlns:p14="http://schemas.microsoft.com/office/powerpoint/2010/main" val="18245840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801E9-8B10-290B-057E-D2A6097EBFCC}"/>
              </a:ext>
            </a:extLst>
          </p:cNvPr>
          <p:cNvSpPr>
            <a:spLocks noGrp="1"/>
          </p:cNvSpPr>
          <p:nvPr>
            <p:ph type="title"/>
          </p:nvPr>
        </p:nvSpPr>
        <p:spPr>
          <a:xfrm>
            <a:off x="579582" y="254289"/>
            <a:ext cx="10327315" cy="750727"/>
          </a:xfrm>
        </p:spPr>
        <p:txBody>
          <a:bodyPr>
            <a:normAutofit/>
          </a:bodyPr>
          <a:lstStyle/>
          <a:p>
            <a:pPr algn="l"/>
            <a:r>
              <a:rPr lang="en-ZA" sz="2400" dirty="0">
                <a:solidFill>
                  <a:schemeClr val="tx1">
                    <a:lumMod val="50000"/>
                    <a:lumOff val="50000"/>
                  </a:schemeClr>
                </a:solidFill>
                <a:latin typeface="Arial" panose="020B0604020202020204" pitchFamily="34" charset="0"/>
                <a:cs typeface="Arial" panose="020B0604020202020204" pitchFamily="34" charset="0"/>
              </a:rPr>
              <a:t>Minimum competency </a:t>
            </a:r>
            <a:endParaRPr lang="en-GB" sz="24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FD5ED9F-7B15-C557-87BA-0FEA374D3D79}"/>
              </a:ext>
            </a:extLst>
          </p:cNvPr>
          <p:cNvSpPr>
            <a:spLocks noGrp="1"/>
          </p:cNvSpPr>
          <p:nvPr>
            <p:ph idx="1"/>
          </p:nvPr>
        </p:nvSpPr>
        <p:spPr>
          <a:xfrm>
            <a:off x="504489" y="1076389"/>
            <a:ext cx="11335086" cy="435133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Whilst it is the Council’s imperative to choose how to deliver services, it is national regulator duty to set minimum national norms and standards</a:t>
            </a:r>
          </a:p>
          <a:p>
            <a:pPr algn="just">
              <a:spcBef>
                <a:spcPts val="600"/>
              </a:spcBef>
            </a:pPr>
            <a:r>
              <a:rPr lang="en-ZA" sz="2000" dirty="0">
                <a:latin typeface="Arial" panose="020B0604020202020204" pitchFamily="34" charset="0"/>
                <a:cs typeface="Arial" panose="020B0604020202020204" pitchFamily="34" charset="0"/>
              </a:rPr>
              <a:t>The WSP, whether internal or external, will need to have competency</a:t>
            </a:r>
          </a:p>
          <a:p>
            <a:pPr lvl="1" algn="just">
              <a:spcBef>
                <a:spcPts val="600"/>
              </a:spcBef>
            </a:pPr>
            <a:r>
              <a:rPr lang="en-ZA" sz="2000" dirty="0">
                <a:latin typeface="Arial" panose="020B0604020202020204" pitchFamily="34" charset="0"/>
                <a:cs typeface="Arial" panose="020B0604020202020204" pitchFamily="34" charset="0"/>
              </a:rPr>
              <a:t>In line with National treasury’s trading services reform, it will ultimately need to have its assets, liabilities and income separately reported on, have accountable management and be sustainable</a:t>
            </a:r>
          </a:p>
          <a:p>
            <a:pPr algn="just">
              <a:spcBef>
                <a:spcPts val="600"/>
              </a:spcBef>
            </a:pPr>
            <a:r>
              <a:rPr lang="en-ZA" sz="2000" dirty="0">
                <a:latin typeface="Arial" panose="020B0604020202020204" pitchFamily="34" charset="0"/>
                <a:cs typeface="Arial" panose="020B0604020202020204" pitchFamily="34" charset="0"/>
              </a:rPr>
              <a:t>The Water Services Act (as amended) will require all WSPs to apply for a license</a:t>
            </a:r>
          </a:p>
          <a:p>
            <a:pPr algn="just">
              <a:spcBef>
                <a:spcPts val="600"/>
              </a:spcBef>
            </a:pPr>
            <a:r>
              <a:rPr lang="en-ZA" sz="2000" dirty="0">
                <a:latin typeface="Arial" panose="020B0604020202020204" pitchFamily="34" charset="0"/>
                <a:cs typeface="Arial" panose="020B0604020202020204" pitchFamily="34" charset="0"/>
              </a:rPr>
              <a:t>If they don’t meet the minimum criteria, the WSA, together with SALGA, COGTA and NT, will need to address how the WSA will ensure minimum WSP competency</a:t>
            </a:r>
          </a:p>
          <a:p>
            <a:pPr lvl="1"/>
            <a:endParaRPr lang="en-GB" dirty="0"/>
          </a:p>
        </p:txBody>
      </p:sp>
      <p:sp>
        <p:nvSpPr>
          <p:cNvPr id="4" name="Slide Number Placeholder 3">
            <a:extLst>
              <a:ext uri="{FF2B5EF4-FFF2-40B4-BE49-F238E27FC236}">
                <a16:creationId xmlns:a16="http://schemas.microsoft.com/office/drawing/2014/main" id="{715DA6C5-42C5-FDF0-2D8F-9DD9B3B376D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2EF4D9-375B-481A-88D4-5295952BDD20}"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858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53F1A-A0A9-A662-8675-1EE15E219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D245FE-071B-744D-7280-D9EC9BB655A6}"/>
              </a:ext>
            </a:extLst>
          </p:cNvPr>
          <p:cNvSpPr>
            <a:spLocks noGrp="1"/>
          </p:cNvSpPr>
          <p:nvPr>
            <p:ph type="title"/>
          </p:nvPr>
        </p:nvSpPr>
        <p:spPr>
          <a:xfrm>
            <a:off x="0" y="390526"/>
            <a:ext cx="10302446" cy="711200"/>
          </a:xfrm>
        </p:spPr>
        <p:txBody>
          <a:bodyPr>
            <a:normAutofit/>
          </a:bodyPr>
          <a:lstStyle/>
          <a:p>
            <a:r>
              <a:rPr lang="en-ZA" sz="2400" dirty="0">
                <a:solidFill>
                  <a:schemeClr val="tx1">
                    <a:lumMod val="50000"/>
                    <a:lumOff val="50000"/>
                  </a:schemeClr>
                </a:solidFill>
                <a:latin typeface="Arial" panose="020B0604020202020204" pitchFamily="34" charset="0"/>
                <a:cs typeface="Arial" panose="020B0604020202020204" pitchFamily="34" charset="0"/>
              </a:rPr>
              <a:t>Ensuring sustainable service delivery - the WSAs constitutional duty</a:t>
            </a:r>
          </a:p>
        </p:txBody>
      </p:sp>
      <p:sp>
        <p:nvSpPr>
          <p:cNvPr id="3" name="Content Placeholder 2">
            <a:extLst>
              <a:ext uri="{FF2B5EF4-FFF2-40B4-BE49-F238E27FC236}">
                <a16:creationId xmlns:a16="http://schemas.microsoft.com/office/drawing/2014/main" id="{30100638-277D-247C-754A-0E5C7776736C}"/>
              </a:ext>
            </a:extLst>
          </p:cNvPr>
          <p:cNvSpPr>
            <a:spLocks noGrp="1"/>
          </p:cNvSpPr>
          <p:nvPr>
            <p:ph idx="1"/>
          </p:nvPr>
        </p:nvSpPr>
        <p:spPr>
          <a:xfrm>
            <a:off x="356286" y="1015142"/>
            <a:ext cx="11188013" cy="4852258"/>
          </a:xfrm>
        </p:spPr>
        <p:txBody>
          <a:bodyPr>
            <a:normAutofit/>
          </a:bodyPr>
          <a:lstStyle/>
          <a:p>
            <a:pPr algn="just">
              <a:spcBef>
                <a:spcPts val="600"/>
              </a:spcBef>
            </a:pPr>
            <a:r>
              <a:rPr lang="en-ZA" sz="2000" dirty="0">
                <a:latin typeface="Arial" panose="020B0604020202020204" pitchFamily="34" charset="0"/>
                <a:cs typeface="Arial" panose="020B0604020202020204" pitchFamily="34" charset="0"/>
              </a:rPr>
              <a:t>In executing its legislative and executive authority the WSA must </a:t>
            </a:r>
          </a:p>
          <a:p>
            <a:pPr lvl="1" algn="just">
              <a:spcBef>
                <a:spcPts val="600"/>
              </a:spcBef>
            </a:pPr>
            <a:r>
              <a:rPr lang="en-ZA" sz="2000" dirty="0">
                <a:latin typeface="Arial" panose="020B0604020202020204" pitchFamily="34" charset="0"/>
                <a:cs typeface="Arial" panose="020B0604020202020204" pitchFamily="34" charset="0"/>
              </a:rPr>
              <a:t>Choose and appoint its WSP</a:t>
            </a:r>
          </a:p>
          <a:p>
            <a:pPr lvl="1" algn="just">
              <a:spcBef>
                <a:spcPts val="600"/>
              </a:spcBef>
            </a:pPr>
            <a:r>
              <a:rPr lang="en-ZA" sz="2000" dirty="0">
                <a:latin typeface="Arial" panose="020B0604020202020204" pitchFamily="34" charset="0"/>
                <a:cs typeface="Arial" panose="020B0604020202020204" pitchFamily="34" charset="0"/>
              </a:rPr>
              <a:t>Ensure the WSP has minimum competency so that it can be licensed</a:t>
            </a:r>
          </a:p>
          <a:p>
            <a:pPr lvl="1" algn="just">
              <a:spcBef>
                <a:spcPts val="600"/>
              </a:spcBef>
            </a:pPr>
            <a:r>
              <a:rPr lang="en-ZA" sz="2000" dirty="0">
                <a:latin typeface="Arial" panose="020B0604020202020204" pitchFamily="34" charset="0"/>
                <a:cs typeface="Arial" panose="020B0604020202020204" pitchFamily="34" charset="0"/>
              </a:rPr>
              <a:t>Regulate the performance of the WSP, ensuring it meets national norms and standards</a:t>
            </a:r>
          </a:p>
          <a:p>
            <a:pPr algn="just">
              <a:spcBef>
                <a:spcPts val="600"/>
              </a:spcBef>
            </a:pPr>
            <a:r>
              <a:rPr lang="en-ZA" sz="2000" dirty="0">
                <a:latin typeface="Arial" panose="020B0604020202020204" pitchFamily="34" charset="0"/>
                <a:cs typeface="Arial" panose="020B0604020202020204" pitchFamily="34" charset="0"/>
              </a:rPr>
              <a:t>Contracting with an external mechanism is regulated by the Water Services Act (S19), the Systems Act (S80) and the MFMA (S116) </a:t>
            </a:r>
          </a:p>
          <a:p>
            <a:pPr algn="just">
              <a:spcBef>
                <a:spcPts val="600"/>
              </a:spcBef>
            </a:pPr>
            <a:r>
              <a:rPr lang="en-ZA" sz="2000" dirty="0">
                <a:latin typeface="Arial" panose="020B0604020202020204" pitchFamily="34" charset="0"/>
                <a:cs typeface="Arial" panose="020B0604020202020204" pitchFamily="34" charset="0"/>
              </a:rPr>
              <a:t>So what regulates the performance of an internal mechanism? </a:t>
            </a:r>
          </a:p>
          <a:p>
            <a:pPr lvl="1" algn="just">
              <a:spcBef>
                <a:spcPts val="600"/>
              </a:spcBef>
            </a:pPr>
            <a:r>
              <a:rPr lang="en-ZA" sz="2000" dirty="0">
                <a:latin typeface="Arial" panose="020B0604020202020204" pitchFamily="34" charset="0"/>
                <a:cs typeface="Arial" panose="020B0604020202020204" pitchFamily="34" charset="0"/>
              </a:rPr>
              <a:t>The SDBIP process with the head of the water and sanitation trading service (S53 of the MFMA) </a:t>
            </a:r>
          </a:p>
          <a:p>
            <a:pPr lvl="1" algn="just">
              <a:spcBef>
                <a:spcPts val="600"/>
              </a:spcBef>
            </a:pPr>
            <a:r>
              <a:rPr lang="en-ZA" sz="2000" dirty="0">
                <a:latin typeface="Arial" panose="020B0604020202020204" pitchFamily="34" charset="0"/>
                <a:cs typeface="Arial" panose="020B0604020202020204" pitchFamily="34" charset="0"/>
              </a:rPr>
              <a:t>An agreement must be concluded between the </a:t>
            </a:r>
            <a:r>
              <a:rPr lang="en-ZA" sz="2000" dirty="0" err="1">
                <a:latin typeface="Arial" panose="020B0604020202020204" pitchFamily="34" charset="0"/>
                <a:cs typeface="Arial" panose="020B0604020202020204" pitchFamily="34" charset="0"/>
              </a:rPr>
              <a:t>WSA</a:t>
            </a:r>
            <a:r>
              <a:rPr lang="en-ZA" sz="2000" dirty="0">
                <a:latin typeface="Arial" panose="020B0604020202020204" pitchFamily="34" charset="0"/>
                <a:cs typeface="Arial" panose="020B0604020202020204" pitchFamily="34" charset="0"/>
              </a:rPr>
              <a:t> and the unit in the municipality responsible for water and sanitation services delivery (WSP). It must reported against and monitored by the WSA</a:t>
            </a:r>
          </a:p>
          <a:p>
            <a:endParaRPr lang="en-ZA" dirty="0"/>
          </a:p>
        </p:txBody>
      </p:sp>
      <p:sp>
        <p:nvSpPr>
          <p:cNvPr id="4" name="Slide Number Placeholder 3">
            <a:extLst>
              <a:ext uri="{FF2B5EF4-FFF2-40B4-BE49-F238E27FC236}">
                <a16:creationId xmlns:a16="http://schemas.microsoft.com/office/drawing/2014/main" id="{FBEAE651-9213-74E0-228F-28158ABC785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0F5B05-BA8A-48D2-9D92-44C42C134FFF}" type="slidenum">
              <a:rPr kumimoji="0" lang="en-ZA"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ZA" sz="1200" b="0" i="0" u="none" strike="noStrike" kern="1200" cap="none" spc="0" normalizeH="0" baseline="0" noProof="0" dirty="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92684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a:extLst>
              <a:ext uri="{FF2B5EF4-FFF2-40B4-BE49-F238E27FC236}">
                <a16:creationId xmlns:a16="http://schemas.microsoft.com/office/drawing/2014/main" id="{86C2DF99-5392-E281-7C52-E404B27AA429}"/>
              </a:ext>
            </a:extLst>
          </p:cNvPr>
          <p:cNvSpPr>
            <a:spLocks noGrp="1"/>
          </p:cNvSpPr>
          <p:nvPr>
            <p:ph type="sldNum" sz="quarter" idx="4294967295"/>
          </p:nvPr>
        </p:nvSpPr>
        <p:spPr bwMode="auto">
          <a:xfrm>
            <a:off x="9893300" y="6356351"/>
            <a:ext cx="3175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r" defTabSz="457200" fontAlgn="base">
              <a:spcBef>
                <a:spcPct val="0"/>
              </a:spcBef>
              <a:spcAft>
                <a:spcPct val="0"/>
              </a:spcAft>
            </a:pPr>
            <a:fld id="{B31616E1-037F-4ACF-BBDF-F2A4C5C0D0B8}" type="slidenum">
              <a:rPr lang="en-US" altLang="en-US" sz="1000" b="1">
                <a:solidFill>
                  <a:prstClr val="black"/>
                </a:solidFill>
                <a:cs typeface="Arial" panose="020B0604020202020204" pitchFamily="34" charset="0"/>
              </a:rPr>
              <a:pPr algn="r" defTabSz="457200" fontAlgn="base">
                <a:spcBef>
                  <a:spcPct val="0"/>
                </a:spcBef>
                <a:spcAft>
                  <a:spcPct val="0"/>
                </a:spcAft>
              </a:pPr>
              <a:t>28</a:t>
            </a:fld>
            <a:endParaRPr lang="en-US" altLang="en-US" sz="1000" b="1">
              <a:solidFill>
                <a:prstClr val="black"/>
              </a:solidFill>
              <a:cs typeface="Arial" panose="020B0604020202020204" pitchFamily="34" charset="0"/>
            </a:endParaRPr>
          </a:p>
        </p:txBody>
      </p:sp>
      <p:sp>
        <p:nvSpPr>
          <p:cNvPr id="15363" name="Content Placeholder 2">
            <a:extLst>
              <a:ext uri="{FF2B5EF4-FFF2-40B4-BE49-F238E27FC236}">
                <a16:creationId xmlns:a16="http://schemas.microsoft.com/office/drawing/2014/main" id="{8771481A-C934-E982-EA1B-D651F0258154}"/>
              </a:ext>
            </a:extLst>
          </p:cNvPr>
          <p:cNvSpPr txBox="1">
            <a:spLocks noChangeArrowheads="1"/>
          </p:cNvSpPr>
          <p:nvPr/>
        </p:nvSpPr>
        <p:spPr bwMode="auto">
          <a:xfrm>
            <a:off x="2051050" y="2425700"/>
            <a:ext cx="82296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20000"/>
              </a:spcBef>
              <a:spcAft>
                <a:spcPct val="0"/>
              </a:spcAft>
            </a:pPr>
            <a:endParaRPr lang="en-US" altLang="en-US" sz="1800">
              <a:solidFill>
                <a:prstClr val="black"/>
              </a:solidFill>
              <a:cs typeface="Arial" panose="020B0604020202020204" pitchFamily="34" charset="0"/>
            </a:endParaRPr>
          </a:p>
        </p:txBody>
      </p:sp>
      <p:graphicFrame>
        <p:nvGraphicFramePr>
          <p:cNvPr id="3" name="Table 2">
            <a:extLst>
              <a:ext uri="{FF2B5EF4-FFF2-40B4-BE49-F238E27FC236}">
                <a16:creationId xmlns:a16="http://schemas.microsoft.com/office/drawing/2014/main" id="{C9769210-9385-60E8-852F-4071BCE7B80C}"/>
              </a:ext>
            </a:extLst>
          </p:cNvPr>
          <p:cNvGraphicFramePr>
            <a:graphicFrameLocks noGrp="1"/>
          </p:cNvGraphicFramePr>
          <p:nvPr>
            <p:extLst>
              <p:ext uri="{D42A27DB-BD31-4B8C-83A1-F6EECF244321}">
                <p14:modId xmlns:p14="http://schemas.microsoft.com/office/powerpoint/2010/main" val="315527676"/>
              </p:ext>
            </p:extLst>
          </p:nvPr>
        </p:nvGraphicFramePr>
        <p:xfrm>
          <a:off x="339589" y="493964"/>
          <a:ext cx="11448220" cy="1430337"/>
        </p:xfrm>
        <a:graphic>
          <a:graphicData uri="http://schemas.openxmlformats.org/drawingml/2006/table">
            <a:tbl>
              <a:tblPr>
                <a:tableStyleId>{5C22544A-7EE6-4342-B048-85BDC9FD1C3A}</a:tableStyleId>
              </a:tblPr>
              <a:tblGrid>
                <a:gridCol w="11448220">
                  <a:extLst>
                    <a:ext uri="{9D8B030D-6E8A-4147-A177-3AD203B41FA5}">
                      <a16:colId xmlns:a16="http://schemas.microsoft.com/office/drawing/2014/main" val="20000"/>
                    </a:ext>
                  </a:extLst>
                </a:gridCol>
              </a:tblGrid>
              <a:tr h="740483">
                <a:tc>
                  <a:txBody>
                    <a:bodyPr/>
                    <a:lstStyle/>
                    <a:p>
                      <a:pPr algn="ctr">
                        <a:lnSpc>
                          <a:spcPct val="107000"/>
                        </a:lnSpc>
                      </a:pPr>
                      <a:r>
                        <a:rPr lang="en-ZA" sz="2400" b="1" kern="100" dirty="0">
                          <a:effectLst/>
                          <a:latin typeface="Arial" panose="020B0604020202020204" pitchFamily="34" charset="0"/>
                          <a:cs typeface="Arial" panose="020B0604020202020204" pitchFamily="34" charset="0"/>
                        </a:rPr>
                        <a:t> </a:t>
                      </a:r>
                      <a:r>
                        <a:rPr lang="en-ZA" sz="2000" b="1" kern="100" dirty="0">
                          <a:effectLst/>
                          <a:latin typeface="Arial" panose="020B0604020202020204" pitchFamily="34" charset="0"/>
                          <a:cs typeface="Arial" panose="020B0604020202020204" pitchFamily="34" charset="0"/>
                        </a:rPr>
                        <a:t>Group 2b: </a:t>
                      </a:r>
                      <a:endParaRPr lang="en-ZA" sz="24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nchor="ctr">
                    <a:lnB w="76200" cap="flat" cmpd="sng" algn="ctr">
                      <a:solidFill>
                        <a:srgbClr val="FFFF00"/>
                      </a:solidFill>
                      <a:prstDash val="solid"/>
                      <a:round/>
                      <a:headEnd type="none" w="med" len="med"/>
                      <a:tailEnd type="none" w="med" len="med"/>
                    </a:lnB>
                  </a:tcPr>
                </a:tc>
                <a:extLst>
                  <a:ext uri="{0D108BD9-81ED-4DB2-BD59-A6C34878D82A}">
                    <a16:rowId xmlns:a16="http://schemas.microsoft.com/office/drawing/2014/main" val="10000"/>
                  </a:ext>
                </a:extLst>
              </a:tr>
              <a:tr h="689854">
                <a:tc>
                  <a:txBody>
                    <a:bodyPr/>
                    <a:lstStyle/>
                    <a:p>
                      <a:pPr algn="ctr">
                        <a:lnSpc>
                          <a:spcPct val="107000"/>
                        </a:lnSpc>
                      </a:pPr>
                      <a:r>
                        <a:rPr lang="en-ZA" sz="1800" kern="100" dirty="0">
                          <a:effectLst/>
                          <a:latin typeface="Arial" panose="020B0604020202020204" pitchFamily="34" charset="0"/>
                          <a:cs typeface="Arial" panose="020B0604020202020204" pitchFamily="34" charset="0"/>
                        </a:rPr>
                        <a:t>Poor Performing Systems/WSAs </a:t>
                      </a:r>
                      <a:endParaRPr lang="en-ZA" sz="2000" kern="10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68577" marR="68577" marT="0" marB="0" anchor="ctr">
                    <a:lnT w="76200" cap="flat" cmpd="sng" algn="ctr">
                      <a:solidFill>
                        <a:srgbClr val="FFFF00"/>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sp>
        <p:nvSpPr>
          <p:cNvPr id="15379" name="Content Placeholder 2">
            <a:extLst>
              <a:ext uri="{FF2B5EF4-FFF2-40B4-BE49-F238E27FC236}">
                <a16:creationId xmlns:a16="http://schemas.microsoft.com/office/drawing/2014/main" id="{D38FF632-F3F5-BC1B-B02E-60DB22554B1E}"/>
              </a:ext>
            </a:extLst>
          </p:cNvPr>
          <p:cNvSpPr txBox="1">
            <a:spLocks/>
          </p:cNvSpPr>
          <p:nvPr/>
        </p:nvSpPr>
        <p:spPr bwMode="auto">
          <a:xfrm>
            <a:off x="1974850" y="2057400"/>
            <a:ext cx="3581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20000"/>
              </a:spcBef>
              <a:spcAft>
                <a:spcPct val="0"/>
              </a:spcAft>
            </a:pPr>
            <a:endParaRPr lang="en-US" altLang="en-US" sz="1800">
              <a:solidFill>
                <a:prstClr val="black"/>
              </a:solidFill>
              <a:cs typeface="Arial" panose="020B0604020202020204" pitchFamily="34" charset="0"/>
            </a:endParaRPr>
          </a:p>
        </p:txBody>
      </p:sp>
      <p:sp>
        <p:nvSpPr>
          <p:cNvPr id="15380" name="Content Placeholder 2">
            <a:extLst>
              <a:ext uri="{FF2B5EF4-FFF2-40B4-BE49-F238E27FC236}">
                <a16:creationId xmlns:a16="http://schemas.microsoft.com/office/drawing/2014/main" id="{190216C6-E100-5BBE-7339-E28964F2707F}"/>
              </a:ext>
            </a:extLst>
          </p:cNvPr>
          <p:cNvSpPr txBox="1">
            <a:spLocks/>
          </p:cNvSpPr>
          <p:nvPr/>
        </p:nvSpPr>
        <p:spPr bwMode="auto">
          <a:xfrm>
            <a:off x="6470650" y="2305050"/>
            <a:ext cx="35814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defTabSz="457200" eaLnBrk="0" fontAlgn="base" hangingPunct="0">
              <a:spcBef>
                <a:spcPct val="20000"/>
              </a:spcBef>
              <a:spcAft>
                <a:spcPct val="0"/>
              </a:spcAft>
            </a:pPr>
            <a:endParaRPr lang="en-US" altLang="en-US" sz="1800">
              <a:solidFill>
                <a:prstClr val="black"/>
              </a:solidFill>
              <a:cs typeface="Arial" panose="020B0604020202020204" pitchFamily="34" charset="0"/>
            </a:endParaRPr>
          </a:p>
        </p:txBody>
      </p:sp>
      <p:sp>
        <p:nvSpPr>
          <p:cNvPr id="15381" name="TextBox 9">
            <a:extLst>
              <a:ext uri="{FF2B5EF4-FFF2-40B4-BE49-F238E27FC236}">
                <a16:creationId xmlns:a16="http://schemas.microsoft.com/office/drawing/2014/main" id="{125C4879-56AD-673B-1B38-06CA786799A2}"/>
              </a:ext>
            </a:extLst>
          </p:cNvPr>
          <p:cNvSpPr txBox="1">
            <a:spLocks noChangeArrowheads="1"/>
          </p:cNvSpPr>
          <p:nvPr/>
        </p:nvSpPr>
        <p:spPr bwMode="auto">
          <a:xfrm>
            <a:off x="339589" y="2057400"/>
            <a:ext cx="1144822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42900">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Chris Hani DM			  	14.  Alfred Nzo DM				</a:t>
            </a:r>
            <a:r>
              <a:rPr lang="en-US" altLang="en-US" sz="2000">
                <a:solidFill>
                  <a:prstClr val="black"/>
                </a:solidFill>
                <a:cs typeface="Arial" panose="020B0604020202020204" pitchFamily="34" charset="0"/>
              </a:rPr>
              <a:t>    	27</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Emalahleni</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a:t>
            </a:r>
          </a:p>
          <a:p>
            <a:pPr algn="just" defTabSz="457200" fontAlgn="base">
              <a:spcBef>
                <a:spcPct val="0"/>
              </a:spcBef>
              <a:spcAft>
                <a:spcPct val="0"/>
              </a:spcAft>
              <a:buFont typeface="Calibri" panose="020F0502020204030204" pitchFamily="34" charset="0"/>
              <a:buAutoNum type="arabicPeriod"/>
            </a:pPr>
            <a:r>
              <a:rPr lang="en-US" altLang="en-US" sz="2000" dirty="0" err="1">
                <a:solidFill>
                  <a:prstClr val="black"/>
                </a:solidFill>
                <a:cs typeface="Arial" panose="020B0604020202020204" pitchFamily="34" charset="0"/>
              </a:rPr>
              <a:t>Letsemeng</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15. Joe </a:t>
            </a:r>
            <a:r>
              <a:rPr lang="en-US" altLang="en-US" sz="2000" dirty="0" err="1">
                <a:solidFill>
                  <a:prstClr val="black"/>
                </a:solidFill>
                <a:cs typeface="Arial" panose="020B0604020202020204" pitchFamily="34" charset="0"/>
              </a:rPr>
              <a:t>Gqabi</a:t>
            </a:r>
            <a:r>
              <a:rPr lang="en-US" altLang="en-US" sz="2000" dirty="0">
                <a:solidFill>
                  <a:prstClr val="black"/>
                </a:solidFill>
                <a:cs typeface="Arial" panose="020B0604020202020204" pitchFamily="34" charset="0"/>
              </a:rPr>
              <a:t> DM				     	28. Govan Mbeki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err="1">
                <a:solidFill>
                  <a:prstClr val="black"/>
                </a:solidFill>
                <a:cs typeface="Arial" panose="020B0604020202020204" pitchFamily="34" charset="0"/>
              </a:rPr>
              <a:t>Nketoana</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16. O R Tambo DM					29. Thembisile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Amajuba DM			        	17. </a:t>
            </a:r>
            <a:r>
              <a:rPr lang="en-US" altLang="en-US" sz="2000" dirty="0" err="1">
                <a:solidFill>
                  <a:prstClr val="black"/>
                </a:solidFill>
                <a:cs typeface="Arial" panose="020B0604020202020204" pitchFamily="34" charset="0"/>
              </a:rPr>
              <a:t>Dihlabeng</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30. Victor Khanye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King Cetshwayo DM		  	18. Mangaung Metro			     	31. Sol Plaatjie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Capricorn DM			  	19. Tswelopele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32. Thembelihle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Greater Sekhukhune DM	 	20. Emfuleni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33. </a:t>
            </a:r>
            <a:r>
              <a:rPr lang="en-US" altLang="en-US" sz="2000" dirty="0" err="1">
                <a:solidFill>
                  <a:prstClr val="black"/>
                </a:solidFill>
                <a:cs typeface="Arial" panose="020B0604020202020204" pitchFamily="34" charset="0"/>
              </a:rPr>
              <a:t>Tsantsabane</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Lephalale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21. </a:t>
            </a:r>
            <a:r>
              <a:rPr lang="en-US" altLang="en-US" sz="2000" dirty="0" err="1">
                <a:solidFill>
                  <a:prstClr val="black"/>
                </a:solidFill>
                <a:cs typeface="Arial" panose="020B0604020202020204" pitchFamily="34" charset="0"/>
              </a:rPr>
              <a:t>Ugu</a:t>
            </a:r>
            <a:r>
              <a:rPr lang="en-US" altLang="en-US" sz="2000" dirty="0">
                <a:solidFill>
                  <a:prstClr val="black"/>
                </a:solidFill>
                <a:cs typeface="Arial" panose="020B0604020202020204" pitchFamily="34" charset="0"/>
              </a:rPr>
              <a:t> DM					       	34. Madibeng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err="1">
                <a:solidFill>
                  <a:prstClr val="black"/>
                </a:solidFill>
                <a:cs typeface="Arial" panose="020B0604020202020204" pitchFamily="34" charset="0"/>
              </a:rPr>
              <a:t>Emakhazeni</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22. uThukela DM				    	35. Matlosana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err="1">
                <a:solidFill>
                  <a:prstClr val="black"/>
                </a:solidFill>
                <a:cs typeface="Arial" panose="020B0604020202020204" pitchFamily="34" charset="0"/>
              </a:rPr>
              <a:t>Hantam</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23. Bela-Bela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36. </a:t>
            </a:r>
            <a:r>
              <a:rPr lang="en-US" altLang="en-US" sz="2000" dirty="0" err="1">
                <a:solidFill>
                  <a:prstClr val="black"/>
                </a:solidFill>
                <a:cs typeface="Arial" panose="020B0604020202020204" pitchFamily="34" charset="0"/>
              </a:rPr>
              <a:t>Hessequa</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err="1">
                <a:solidFill>
                  <a:prstClr val="black"/>
                </a:solidFill>
                <a:cs typeface="Arial" panose="020B0604020202020204" pitchFamily="34" charset="0"/>
              </a:rPr>
              <a:t>Siyathemba</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24. </a:t>
            </a:r>
            <a:r>
              <a:rPr lang="en-US" altLang="en-US" sz="2000" dirty="0" err="1">
                <a:solidFill>
                  <a:prstClr val="black"/>
                </a:solidFill>
                <a:cs typeface="Arial" panose="020B0604020202020204" pitchFamily="34" charset="0"/>
              </a:rPr>
              <a:t>Modimolle-Mookgophong</a:t>
            </a:r>
            <a:r>
              <a:rPr lang="en-US" altLang="en-US" sz="2000" dirty="0">
                <a:solidFill>
                  <a:prstClr val="black"/>
                </a:solidFill>
                <a:cs typeface="Arial" panose="020B0604020202020204" pitchFamily="34" charset="0"/>
              </a:rPr>
              <a:t>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37. Matzikama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Cederberg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25. Mopani DM				      		38.Oudshoorn </a:t>
            </a:r>
            <a:r>
              <a:rPr lang="en-US" altLang="en-US" sz="2000" dirty="0" err="1">
                <a:solidFill>
                  <a:prstClr val="black"/>
                </a:solidFill>
                <a:cs typeface="Arial" panose="020B0604020202020204" pitchFamily="34" charset="0"/>
              </a:rPr>
              <a:t>LM</a:t>
            </a:r>
            <a:endParaRPr lang="en-US" altLang="en-US" sz="2000" dirty="0">
              <a:solidFill>
                <a:prstClr val="black"/>
              </a:solidFill>
              <a:cs typeface="Arial" panose="020B0604020202020204" pitchFamily="34" charset="0"/>
            </a:endParaRPr>
          </a:p>
          <a:p>
            <a:pPr algn="just" defTabSz="457200" fontAlgn="base">
              <a:spcBef>
                <a:spcPct val="0"/>
              </a:spcBef>
              <a:spcAft>
                <a:spcPct val="0"/>
              </a:spcAft>
              <a:buFont typeface="Calibri" panose="020F0502020204030204" pitchFamily="34" charset="0"/>
              <a:buAutoNum type="arabicPeriod"/>
            </a:pPr>
            <a:r>
              <a:rPr lang="en-US" altLang="en-US" sz="2000" dirty="0">
                <a:solidFill>
                  <a:prstClr val="black"/>
                </a:solidFill>
                <a:cs typeface="Arial" panose="020B0604020202020204" pitchFamily="34" charset="0"/>
              </a:rPr>
              <a:t>Laingsburg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26. Dr J S Moroka </a:t>
            </a:r>
            <a:r>
              <a:rPr lang="en-US" altLang="en-US" sz="2000" dirty="0" err="1">
                <a:solidFill>
                  <a:prstClr val="black"/>
                </a:solidFill>
                <a:cs typeface="Arial" panose="020B0604020202020204" pitchFamily="34" charset="0"/>
              </a:rPr>
              <a:t>LM</a:t>
            </a:r>
            <a:r>
              <a:rPr lang="en-US" altLang="en-US" sz="2000" dirty="0">
                <a:solidFill>
                  <a:prstClr val="black"/>
                </a:solidFill>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11A51-CE2E-D64F-9661-D16F5B0202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54E442-0653-E4F9-E93B-7E1BD33EDC9F}"/>
              </a:ext>
            </a:extLst>
          </p:cNvPr>
          <p:cNvSpPr>
            <a:spLocks noGrp="1"/>
          </p:cNvSpPr>
          <p:nvPr>
            <p:ph type="title"/>
          </p:nvPr>
        </p:nvSpPr>
        <p:spPr>
          <a:xfrm>
            <a:off x="560833" y="424211"/>
            <a:ext cx="11365228" cy="540350"/>
          </a:xfrm>
        </p:spPr>
        <p:txBody>
          <a:bodyPr/>
          <a:lstStyle/>
          <a:p>
            <a:pPr algn="l"/>
            <a:r>
              <a:rPr lang="en-ZA" sz="2399" dirty="0">
                <a:latin typeface="+mj-lt"/>
              </a:rPr>
              <a:t>Agenda for Group 2b work: Five Pillars of Focus</a:t>
            </a:r>
          </a:p>
        </p:txBody>
      </p:sp>
      <p:sp>
        <p:nvSpPr>
          <p:cNvPr id="3" name="Content Placeholder 2">
            <a:extLst>
              <a:ext uri="{FF2B5EF4-FFF2-40B4-BE49-F238E27FC236}">
                <a16:creationId xmlns:a16="http://schemas.microsoft.com/office/drawing/2014/main" id="{564AD2FC-9148-083A-EDE0-76E1D362953E}"/>
              </a:ext>
            </a:extLst>
          </p:cNvPr>
          <p:cNvSpPr>
            <a:spLocks noGrp="1"/>
          </p:cNvSpPr>
          <p:nvPr>
            <p:ph idx="1"/>
          </p:nvPr>
        </p:nvSpPr>
        <p:spPr>
          <a:xfrm>
            <a:off x="424202" y="1201648"/>
            <a:ext cx="11070336" cy="4881422"/>
          </a:xfrm>
        </p:spPr>
        <p:txBody>
          <a:bodyPr/>
          <a:lstStyle/>
          <a:p>
            <a:pPr marL="0" indent="0">
              <a:spcBef>
                <a:spcPts val="1800"/>
              </a:spcBef>
              <a:buNone/>
              <a:defRPr/>
            </a:pPr>
            <a:endParaRPr lang="en-US" altLang="en-US" sz="1999" dirty="0"/>
          </a:p>
          <a:p>
            <a:pPr marL="457167" indent="-457167">
              <a:spcBef>
                <a:spcPts val="1800"/>
              </a:spcBef>
              <a:buFont typeface="+mj-lt"/>
              <a:buAutoNum type="arabicPeriod"/>
              <a:defRPr/>
            </a:pPr>
            <a:endParaRPr lang="en-US" altLang="en-US" sz="1999" dirty="0"/>
          </a:p>
          <a:p>
            <a:pPr marL="457167" indent="-457167">
              <a:spcBef>
                <a:spcPts val="1800"/>
              </a:spcBef>
              <a:buFont typeface="+mj-lt"/>
              <a:buAutoNum type="arabicPeriod"/>
              <a:defRPr/>
            </a:pPr>
            <a:endParaRPr lang="en-US" altLang="en-US" sz="1999" dirty="0"/>
          </a:p>
        </p:txBody>
      </p:sp>
      <p:sp>
        <p:nvSpPr>
          <p:cNvPr id="4" name="Slide Number Placeholder 3">
            <a:extLst>
              <a:ext uri="{FF2B5EF4-FFF2-40B4-BE49-F238E27FC236}">
                <a16:creationId xmlns:a16="http://schemas.microsoft.com/office/drawing/2014/main" id="{35C04BFA-BC14-5B4B-9FB4-AB242BCC22FD}"/>
              </a:ext>
            </a:extLst>
          </p:cNvPr>
          <p:cNvSpPr>
            <a:spLocks noGrp="1"/>
          </p:cNvSpPr>
          <p:nvPr>
            <p:ph type="sldNum" sz="quarter" idx="12"/>
          </p:nvPr>
        </p:nvSpPr>
        <p:spPr>
          <a:xfrm>
            <a:off x="9954870" y="6320159"/>
            <a:ext cx="2844688" cy="365111"/>
          </a:xfrm>
        </p:spPr>
        <p:txBody>
          <a:bodyPr/>
          <a:lstStyle/>
          <a:p>
            <a:pPr algn="ctr" rtl="0">
              <a:defRPr/>
            </a:pPr>
            <a:fld id="{6E6B949B-FF25-4512-A6F3-1B8E765DDD27}" type="slidenum">
              <a:rPr lang="en-US" altLang="en-US"/>
              <a:pPr algn="ctr" rtl="0">
                <a:defRPr/>
              </a:pPr>
              <a:t>3</a:t>
            </a:fld>
            <a:endParaRPr lang="en-US" altLang="en-US" dirty="0"/>
          </a:p>
        </p:txBody>
      </p:sp>
      <p:graphicFrame>
        <p:nvGraphicFramePr>
          <p:cNvPr id="6" name="Table 5">
            <a:extLst>
              <a:ext uri="{FF2B5EF4-FFF2-40B4-BE49-F238E27FC236}">
                <a16:creationId xmlns:a16="http://schemas.microsoft.com/office/drawing/2014/main" id="{A3F4959C-F5B9-1D74-03CC-ABAF31BD9448}"/>
              </a:ext>
            </a:extLst>
          </p:cNvPr>
          <p:cNvGraphicFramePr>
            <a:graphicFrameLocks noGrp="1"/>
          </p:cNvGraphicFramePr>
          <p:nvPr/>
        </p:nvGraphicFramePr>
        <p:xfrm>
          <a:off x="187747" y="1201648"/>
          <a:ext cx="11543248" cy="4007699"/>
        </p:xfrm>
        <a:graphic>
          <a:graphicData uri="http://schemas.openxmlformats.org/drawingml/2006/table">
            <a:tbl>
              <a:tblPr firstRow="1" bandRow="1">
                <a:tableStyleId>{B301B821-A1FF-4177-AEE7-76D212191A09}</a:tableStyleId>
              </a:tblPr>
              <a:tblGrid>
                <a:gridCol w="2885812">
                  <a:extLst>
                    <a:ext uri="{9D8B030D-6E8A-4147-A177-3AD203B41FA5}">
                      <a16:colId xmlns:a16="http://schemas.microsoft.com/office/drawing/2014/main" val="579803468"/>
                    </a:ext>
                  </a:extLst>
                </a:gridCol>
                <a:gridCol w="2885812">
                  <a:extLst>
                    <a:ext uri="{9D8B030D-6E8A-4147-A177-3AD203B41FA5}">
                      <a16:colId xmlns:a16="http://schemas.microsoft.com/office/drawing/2014/main" val="2399426546"/>
                    </a:ext>
                  </a:extLst>
                </a:gridCol>
                <a:gridCol w="2885812">
                  <a:extLst>
                    <a:ext uri="{9D8B030D-6E8A-4147-A177-3AD203B41FA5}">
                      <a16:colId xmlns:a16="http://schemas.microsoft.com/office/drawing/2014/main" val="4277723628"/>
                    </a:ext>
                  </a:extLst>
                </a:gridCol>
                <a:gridCol w="2885812">
                  <a:extLst>
                    <a:ext uri="{9D8B030D-6E8A-4147-A177-3AD203B41FA5}">
                      <a16:colId xmlns:a16="http://schemas.microsoft.com/office/drawing/2014/main" val="1920328524"/>
                    </a:ext>
                  </a:extLst>
                </a:gridCol>
              </a:tblGrid>
              <a:tr h="359311">
                <a:tc>
                  <a:txBody>
                    <a:bodyPr/>
                    <a:lstStyle/>
                    <a:p>
                      <a:r>
                        <a:rPr lang="en-ZA" sz="1800" dirty="0">
                          <a:latin typeface="Arial" panose="020B0604020202020204" pitchFamily="34" charset="0"/>
                          <a:cs typeface="Arial" panose="020B0604020202020204" pitchFamily="34" charset="0"/>
                        </a:rPr>
                        <a:t>Pillars</a:t>
                      </a:r>
                    </a:p>
                  </a:txBody>
                  <a:tcPr marL="82918" marR="82918" marT="41459" marB="41459"/>
                </a:tc>
                <a:tc>
                  <a:txBody>
                    <a:bodyPr/>
                    <a:lstStyle/>
                    <a:p>
                      <a:r>
                        <a:rPr lang="en-ZA" sz="1800" dirty="0">
                          <a:latin typeface="Arial" panose="020B0604020202020204" pitchFamily="34" charset="0"/>
                          <a:cs typeface="Arial" panose="020B0604020202020204" pitchFamily="34" charset="0"/>
                        </a:rPr>
                        <a:t>Action</a:t>
                      </a:r>
                    </a:p>
                  </a:txBody>
                  <a:tcPr marL="82918" marR="82918" marT="41459" marB="41459"/>
                </a:tc>
                <a:tc>
                  <a:txBody>
                    <a:bodyPr/>
                    <a:lstStyle/>
                    <a:p>
                      <a:r>
                        <a:rPr lang="en-ZA" sz="1800" dirty="0">
                          <a:latin typeface="Arial" panose="020B0604020202020204" pitchFamily="34" charset="0"/>
                          <a:cs typeface="Arial" panose="020B0604020202020204" pitchFamily="34" charset="0"/>
                        </a:rPr>
                        <a:t>Responsibility</a:t>
                      </a:r>
                    </a:p>
                  </a:txBody>
                  <a:tcPr marL="82918" marR="82918" marT="41459" marB="41459"/>
                </a:tc>
                <a:tc>
                  <a:txBody>
                    <a:bodyPr/>
                    <a:lstStyle/>
                    <a:p>
                      <a:r>
                        <a:rPr lang="en-ZA" sz="1800" dirty="0">
                          <a:latin typeface="Arial" panose="020B0604020202020204" pitchFamily="34" charset="0"/>
                          <a:cs typeface="Arial" panose="020B0604020202020204" pitchFamily="34" charset="0"/>
                        </a:rPr>
                        <a:t>Timeframe</a:t>
                      </a:r>
                    </a:p>
                  </a:txBody>
                  <a:tcPr marL="82918" marR="82918" marT="41459" marB="41459"/>
                </a:tc>
                <a:extLst>
                  <a:ext uri="{0D108BD9-81ED-4DB2-BD59-A6C34878D82A}">
                    <a16:rowId xmlns:a16="http://schemas.microsoft.com/office/drawing/2014/main" val="2162364220"/>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An Implementation and Delivery Model</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486891272"/>
                  </a:ext>
                </a:extLst>
              </a:tr>
              <a:tr h="1188490">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Financial Viability of the Water and Sanitation Sector</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tc>
                  <a:txBody>
                    <a:bodyPr/>
                    <a:lstStyle/>
                    <a:p>
                      <a:endParaRPr lang="en-ZA" sz="180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313106824"/>
                  </a:ext>
                </a:extLst>
              </a:tr>
              <a:tr h="912097">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Technical and Operational Capacity</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696232824"/>
                  </a:ext>
                </a:extLst>
              </a:tr>
              <a:tr h="635704">
                <a:tc>
                  <a:txBody>
                    <a:bodyPr/>
                    <a:lstStyle/>
                    <a:p>
                      <a:pPr marL="0" marR="0" lvl="0" indent="0" algn="l" defTabSz="504154"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effectLst/>
                          <a:latin typeface="Arial" panose="020B0604020202020204" pitchFamily="34" charset="0"/>
                          <a:cs typeface="Arial" panose="020B0604020202020204" pitchFamily="34" charset="0"/>
                        </a:rPr>
                        <a:t>Efficiency of the System</a:t>
                      </a:r>
                      <a:endParaRPr lang="en-ZA" sz="1800" kern="1200" dirty="0">
                        <a:solidFill>
                          <a:schemeClr val="dk1"/>
                        </a:solidFill>
                        <a:effectLst/>
                        <a:latin typeface="Arial" panose="020B0604020202020204" pitchFamily="34" charset="0"/>
                        <a:cs typeface="Arial" panose="020B0604020202020204" pitchFamily="34" charset="0"/>
                      </a:endParaRPr>
                    </a:p>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tc>
                  <a:txBody>
                    <a:bodyPr/>
                    <a:lstStyle/>
                    <a:p>
                      <a:endParaRPr lang="en-ZA" sz="1800" dirty="0">
                        <a:latin typeface="Arial" panose="020B0604020202020204" pitchFamily="34" charset="0"/>
                        <a:cs typeface="Arial" panose="020B0604020202020204" pitchFamily="34" charset="0"/>
                      </a:endParaRPr>
                    </a:p>
                  </a:txBody>
                  <a:tcPr marL="82918" marR="82918" marT="41459" marB="41459"/>
                </a:tc>
                <a:extLst>
                  <a:ext uri="{0D108BD9-81ED-4DB2-BD59-A6C34878D82A}">
                    <a16:rowId xmlns:a16="http://schemas.microsoft.com/office/drawing/2014/main" val="4176292081"/>
                  </a:ext>
                </a:extLst>
              </a:tr>
            </a:tbl>
          </a:graphicData>
        </a:graphic>
      </p:graphicFrame>
    </p:spTree>
    <p:extLst>
      <p:ext uri="{BB962C8B-B14F-4D97-AF65-F5344CB8AC3E}">
        <p14:creationId xmlns:p14="http://schemas.microsoft.com/office/powerpoint/2010/main" val="38964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330569" y="875504"/>
            <a:ext cx="11741586" cy="53553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Introduction</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This group consist of thirty-eight municipalities that scored poor on average across their water supply systems and/or wastewater supply systems in the 2023 full Blue Drop and 2022 full Green Drop assessments </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Key Positive  Results</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Across the 38 municipalities, on average 90.3%  of the required supervisors’ posts  are filled with properly qualified supervisors (Blue Drop); (</a:t>
            </a:r>
            <a:r>
              <a:rPr kumimoji="0" lang="en-US" sz="1800" b="0" i="0" u="none" strike="noStrike" kern="1200" cap="none" spc="0" normalizeH="0" baseline="0" noProof="0" dirty="0">
                <a:ln>
                  <a:noFill/>
                </a:ln>
                <a:solidFill>
                  <a:prstClr val="black"/>
                </a:solidFill>
                <a:effectLst/>
                <a:uLnTx/>
                <a:uFillTx/>
                <a:latin typeface="Calibri"/>
                <a:ea typeface="+mn-ea"/>
                <a:cs typeface="+mn-cs"/>
              </a:rPr>
              <a:t>61% Green Drop)</a:t>
            </a:r>
          </a:p>
          <a:p>
            <a:pPr marL="457200" marR="0" lvl="0" indent="-282575"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72</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required qualified engineering posts across the </a:t>
            </a:r>
            <a:r>
              <a:rPr lang="en-US" dirty="0">
                <a:solidFill>
                  <a:prstClr val="black"/>
                </a:solidFill>
                <a:latin typeface="Calibri"/>
              </a:rPr>
              <a:t>38</a:t>
            </a:r>
            <a:r>
              <a:rPr kumimoji="0" lang="en-US" sz="1800" b="0" i="0" u="none" strike="noStrike" kern="1200" cap="none" spc="0" normalizeH="0" baseline="0" noProof="0" dirty="0">
                <a:ln>
                  <a:noFill/>
                </a:ln>
                <a:solidFill>
                  <a:prstClr val="black"/>
                </a:solidFill>
                <a:effectLst/>
                <a:uLnTx/>
                <a:uFillTx/>
                <a:latin typeface="Calibri"/>
                <a:ea typeface="+mn-ea"/>
                <a:cs typeface="+mn-cs"/>
              </a:rPr>
              <a:t> municipalities are filled (Blue Drop); (83% Green Drop)</a:t>
            </a:r>
          </a:p>
          <a:p>
            <a:pPr marL="457200" marR="0" lvl="0" indent="-282575"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Across the </a:t>
            </a:r>
            <a:r>
              <a:rPr lang="en-US" dirty="0">
                <a:solidFill>
                  <a:prstClr val="black"/>
                </a:solidFill>
                <a:latin typeface="Calibri"/>
              </a:rPr>
              <a:t>38</a:t>
            </a:r>
            <a:r>
              <a:rPr kumimoji="0" lang="en-US" sz="1800" b="0" i="0" u="none" strike="noStrike" kern="1200" cap="none" spc="0" normalizeH="0" baseline="0" noProof="0" dirty="0">
                <a:ln>
                  <a:noFill/>
                </a:ln>
                <a:solidFill>
                  <a:prstClr val="black"/>
                </a:solidFill>
                <a:effectLst/>
                <a:uLnTx/>
                <a:uFillTx/>
                <a:latin typeface="Calibri"/>
                <a:ea typeface="+mn-ea"/>
                <a:cs typeface="+mn-cs"/>
              </a:rPr>
              <a:t> municipalities, the average Blue Drop infrastructure condition is 70%. 20 of the 38 municipalities scored average for the Blue Drop infrastructure condition and 13 scored good, 1 of the </a:t>
            </a:r>
            <a:r>
              <a:rPr lang="en-US" dirty="0">
                <a:solidFill>
                  <a:prstClr val="black"/>
                </a:solidFill>
                <a:latin typeface="Calibri"/>
              </a:rPr>
              <a:t>38 municipalities was not assessed as it has no Water Treatment Works, and 4 of the 38 scored poor</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457200" marR="0" lvl="0" indent="-282575"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highlight>
                <a:srgbClr val="FFFF00"/>
              </a:highligh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Part A: </a:t>
            </a:r>
            <a:r>
              <a:rPr lang="en-US" sz="2400" b="1" dirty="0">
                <a:solidFill>
                  <a:prstClr val="black"/>
                </a:solidFill>
              </a:rPr>
              <a:t>Recap on Summary</a:t>
            </a: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of key results  </a:t>
            </a:r>
          </a:p>
        </p:txBody>
      </p:sp>
    </p:spTree>
    <p:extLst>
      <p:ext uri="{BB962C8B-B14F-4D97-AF65-F5344CB8AC3E}">
        <p14:creationId xmlns:p14="http://schemas.microsoft.com/office/powerpoint/2010/main" val="425557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763285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  Key Negative Results</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Across the 38 municipalities, the average Green Drop Infrastructure condition is 49% (poor condition)</a:t>
            </a:r>
            <a:r>
              <a:rPr lang="en-ZA" dirty="0">
                <a:solidFill>
                  <a:prstClr val="black"/>
                </a:solidFill>
                <a:latin typeface="Calibri"/>
              </a:rPr>
              <a:t>. 19 of the 38 municipalities scored average and 19 </a:t>
            </a:r>
            <a:r>
              <a:rPr kumimoji="0" lang="en-ZA" sz="1800" b="0" i="0" u="none" strike="noStrike" kern="1200" cap="none" spc="0" normalizeH="0" baseline="0" noProof="0" dirty="0">
                <a:ln>
                  <a:noFill/>
                </a:ln>
                <a:solidFill>
                  <a:prstClr val="black"/>
                </a:solidFill>
                <a:effectLst/>
                <a:uLnTx/>
                <a:uFillTx/>
                <a:latin typeface="Calibri"/>
                <a:ea typeface="+mn-ea"/>
                <a:cs typeface="+mn-cs"/>
              </a:rPr>
              <a:t>had less than average (poor or critical) scores for the condition of the infrastructure</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35</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38 municipalities had NRW of 30% or higher</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effectLst/>
                <a:uLnTx/>
                <a:uFillTx/>
                <a:latin typeface="Calibri"/>
                <a:ea typeface="+mn-ea"/>
                <a:cs typeface="+mn-cs"/>
              </a:rPr>
              <a:t>Across the 38 municipalities, the average %NRW is 51%, with </a:t>
            </a:r>
            <a:r>
              <a:rPr lang="en-US" dirty="0">
                <a:latin typeface="Calibri"/>
              </a:rPr>
              <a:t>8</a:t>
            </a:r>
            <a:r>
              <a:rPr kumimoji="0" lang="en-US" sz="1800" b="0" i="0" u="none" strike="noStrike" kern="1200" cap="none" spc="0" normalizeH="0" baseline="0" noProof="0" dirty="0">
                <a:ln>
                  <a:noFill/>
                </a:ln>
                <a:effectLst/>
                <a:uLnTx/>
                <a:uFillTx/>
                <a:latin typeface="Calibri"/>
                <a:ea typeface="+mn-ea"/>
                <a:cs typeface="+mn-cs"/>
              </a:rPr>
              <a:t> municipalities having </a:t>
            </a:r>
            <a:r>
              <a:rPr lang="en-US" dirty="0">
                <a:latin typeface="Calibri"/>
              </a:rPr>
              <a:t> % NRW</a:t>
            </a:r>
            <a:r>
              <a:rPr kumimoji="0" lang="en-US" sz="1800" b="0" i="0" u="none" strike="noStrike" kern="1200" cap="none" spc="0" normalizeH="0" baseline="0" noProof="0" dirty="0">
                <a:ln>
                  <a:noFill/>
                </a:ln>
                <a:effectLst/>
                <a:uLnTx/>
                <a:uFillTx/>
                <a:latin typeface="Calibri"/>
                <a:ea typeface="+mn-ea"/>
                <a:cs typeface="+mn-cs"/>
              </a:rPr>
              <a:t> between 50% and 60%,  8 municipalities having a %</a:t>
            </a:r>
            <a:r>
              <a:rPr lang="en-US" dirty="0">
                <a:latin typeface="Calibri"/>
              </a:rPr>
              <a:t>NRW between 6</a:t>
            </a:r>
            <a:r>
              <a:rPr kumimoji="0" lang="en-US" sz="1800" b="0" i="0" u="none" strike="noStrike" kern="1200" cap="none" spc="0" normalizeH="0" baseline="0" noProof="0" dirty="0">
                <a:ln>
                  <a:noFill/>
                </a:ln>
                <a:effectLst/>
                <a:uLnTx/>
                <a:uFillTx/>
                <a:latin typeface="Calibri"/>
                <a:ea typeface="+mn-ea"/>
                <a:cs typeface="+mn-cs"/>
              </a:rPr>
              <a:t>0 % and 70% and 5 having %NRW  higher than 70%</a:t>
            </a:r>
          </a:p>
          <a:p>
            <a:pPr marL="460375"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31</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38 municipalities scored unsatisfactory for operational monitoring (i.e. onsite daily testing) (three do not require this monitoring as they have no Water Treatment Works)</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Across the </a:t>
            </a:r>
            <a:r>
              <a:rPr lang="en-ZA" dirty="0">
                <a:solidFill>
                  <a:prstClr val="black"/>
                </a:solidFill>
                <a:latin typeface="Calibri"/>
              </a:rPr>
              <a:t>38</a:t>
            </a:r>
            <a:r>
              <a:rPr kumimoji="0" lang="en-ZA" sz="1800" b="0" i="0" u="none" strike="noStrike" kern="1200" cap="none" spc="0" normalizeH="0" baseline="0" noProof="0" dirty="0">
                <a:ln>
                  <a:noFill/>
                </a:ln>
                <a:solidFill>
                  <a:prstClr val="black"/>
                </a:solidFill>
                <a:effectLst/>
                <a:uLnTx/>
                <a:uFillTx/>
                <a:latin typeface="Calibri"/>
                <a:ea typeface="+mn-ea"/>
                <a:cs typeface="+mn-cs"/>
              </a:rPr>
              <a:t> municipalities, on average there is 63.4% shortages of the required qualified process controllers (Blue Drop); (4</a:t>
            </a:r>
            <a:r>
              <a:rPr lang="en-ZA" dirty="0">
                <a:solidFill>
                  <a:prstClr val="black"/>
                </a:solidFill>
                <a:latin typeface="Calibri"/>
              </a:rPr>
              <a:t>7</a:t>
            </a:r>
            <a:r>
              <a:rPr kumimoji="0" lang="en-ZA" sz="1800" b="0" i="0" u="none" strike="noStrike" kern="1200" cap="none" spc="0" normalizeH="0" baseline="0" noProof="0" dirty="0">
                <a:ln>
                  <a:noFill/>
                </a:ln>
                <a:solidFill>
                  <a:prstClr val="black"/>
                </a:solidFill>
                <a:effectLst/>
                <a:uLnTx/>
                <a:uFillTx/>
                <a:latin typeface="Calibri"/>
                <a:ea typeface="+mn-ea"/>
                <a:cs typeface="+mn-cs"/>
              </a:rPr>
              <a:t>% Green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Shortfall</a:t>
            </a:r>
            <a:r>
              <a:rPr kumimoji="0" lang="en-US" sz="1800" b="0" i="0" u="none" strike="noStrike" kern="1200" cap="none" spc="0" normalizeH="0" baseline="0" noProof="0" dirty="0">
                <a:ln>
                  <a:noFill/>
                </a:ln>
                <a:solidFill>
                  <a:prstClr val="black"/>
                </a:solidFill>
                <a:effectLst/>
                <a:uLnTx/>
                <a:uFillTx/>
                <a:latin typeface="Calibri"/>
                <a:ea typeface="+mn-ea"/>
                <a:cs typeface="+mn-cs"/>
              </a:rPr>
              <a:t> level of qualified scientists is at 70% (Blue </a:t>
            </a:r>
            <a:r>
              <a:rPr lang="en-US" dirty="0">
                <a:solidFill>
                  <a:prstClr val="black"/>
                </a:solidFill>
                <a:latin typeface="Calibri"/>
              </a:rPr>
              <a:t>D</a:t>
            </a:r>
            <a:r>
              <a:rPr kumimoji="0" lang="en-US" sz="1800" b="0" i="0" u="none" strike="noStrike" kern="1200" cap="none" spc="0" normalizeH="0" baseline="0" noProof="0" dirty="0" err="1">
                <a:ln>
                  <a:noFill/>
                </a:ln>
                <a:solidFill>
                  <a:prstClr val="black"/>
                </a:solidFill>
                <a:effectLst/>
                <a:uLnTx/>
                <a:uFillTx/>
                <a:latin typeface="Calibri"/>
                <a:ea typeface="+mn-ea"/>
                <a:cs typeface="+mn-cs"/>
              </a:rPr>
              <a:t>rop</a:t>
            </a:r>
            <a:r>
              <a:rPr kumimoji="0" lang="en-US" sz="1800" b="0" i="0" u="none" strike="noStrike" kern="1200" cap="none" spc="0" normalizeH="0" baseline="0" noProof="0" dirty="0">
                <a:ln>
                  <a:noFill/>
                </a:ln>
                <a:solidFill>
                  <a:prstClr val="black"/>
                </a:solidFill>
                <a:effectLst/>
                <a:uLnTx/>
                <a:uFillTx/>
                <a:latin typeface="Calibri"/>
                <a:ea typeface="+mn-ea"/>
                <a:cs typeface="+mn-cs"/>
              </a:rPr>
              <a:t>); (36% Green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dirty="0">
                <a:solidFill>
                  <a:prstClr val="black"/>
                </a:solidFill>
                <a:latin typeface="Calibri"/>
              </a:rPr>
              <a:t>27</a:t>
            </a:r>
            <a:r>
              <a:rPr kumimoji="0" lang="en-US" sz="1800" b="0" i="0" u="none" strike="noStrike" kern="1200" cap="none" spc="0" normalizeH="0" baseline="0" noProof="0" dirty="0">
                <a:ln>
                  <a:noFill/>
                </a:ln>
                <a:solidFill>
                  <a:prstClr val="black"/>
                </a:solidFill>
                <a:effectLst/>
                <a:uLnTx/>
                <a:uFillTx/>
                <a:latin typeface="Calibri"/>
                <a:ea typeface="+mn-ea"/>
                <a:cs typeface="+mn-cs"/>
              </a:rPr>
              <a:t> of the </a:t>
            </a:r>
            <a:r>
              <a:rPr lang="en-US" dirty="0">
                <a:solidFill>
                  <a:prstClr val="black"/>
                </a:solidFill>
                <a:latin typeface="Calibri"/>
              </a:rPr>
              <a:t>38</a:t>
            </a:r>
            <a:r>
              <a:rPr kumimoji="0" lang="en-US" sz="1800" b="0" i="0" u="none" strike="noStrike" kern="1200" cap="none" spc="0" normalizeH="0" baseline="0" noProof="0" dirty="0">
                <a:ln>
                  <a:noFill/>
                </a:ln>
                <a:solidFill>
                  <a:prstClr val="black"/>
                </a:solidFill>
                <a:effectLst/>
                <a:uLnTx/>
                <a:uFillTx/>
                <a:latin typeface="Calibri"/>
                <a:ea typeface="+mn-ea"/>
                <a:cs typeface="+mn-cs"/>
              </a:rPr>
              <a:t> municipalities are not able to, or are only partially able to,  provide the requested financial information </a:t>
            </a:r>
            <a:r>
              <a:rPr kumimoji="0" lang="en-US" sz="1800" b="0" i="0" u="none" strike="noStrike" kern="1200" cap="none" spc="0" normalizeH="0" baseline="0" noProof="0" dirty="0" err="1">
                <a:ln>
                  <a:noFill/>
                </a:ln>
                <a:solidFill>
                  <a:prstClr val="black"/>
                </a:solidFill>
                <a:effectLst/>
                <a:uLnTx/>
                <a:uFillTx/>
                <a:latin typeface="Calibri"/>
                <a:ea typeface="+mn-ea"/>
                <a:cs typeface="+mn-cs"/>
              </a:rPr>
              <a:t>e.g</a:t>
            </a:r>
            <a:r>
              <a:rPr kumimoji="0" lang="en-US" sz="1800" b="0" i="0" u="none" strike="noStrike" kern="1200" cap="none" spc="0" normalizeH="0" baseline="0" noProof="0" dirty="0">
                <a:ln>
                  <a:noFill/>
                </a:ln>
                <a:solidFill>
                  <a:prstClr val="black"/>
                </a:solidFill>
                <a:effectLst/>
                <a:uLnTx/>
                <a:uFillTx/>
                <a:latin typeface="Calibri"/>
                <a:ea typeface="+mn-ea"/>
                <a:cs typeface="+mn-cs"/>
              </a:rPr>
              <a:t> operations and maintenance budget, capital budget, percentage expenditure on O&amp;M, asset value (Blue Drop)</a:t>
            </a: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Part A: Recap on Summary of key results (2) </a:t>
            </a:r>
          </a:p>
        </p:txBody>
      </p:sp>
    </p:spTree>
    <p:extLst>
      <p:ext uri="{BB962C8B-B14F-4D97-AF65-F5344CB8AC3E}">
        <p14:creationId xmlns:p14="http://schemas.microsoft.com/office/powerpoint/2010/main" val="219924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091F093-D90C-7207-5566-4E51906CD4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B9025-4637-4149-8F0E-BA50A7909C56}" type="slidenum">
              <a:rPr kumimoji="0" lang="en-US" altLang="en-US" sz="11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BB3AACBE-C612-9276-8AAE-CECD971F9BEA}"/>
              </a:ext>
            </a:extLst>
          </p:cNvPr>
          <p:cNvSpPr txBox="1"/>
          <p:nvPr/>
        </p:nvSpPr>
        <p:spPr>
          <a:xfrm>
            <a:off x="225207" y="810920"/>
            <a:ext cx="11741586" cy="59400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1200"/>
              </a:spcBef>
              <a:spcAft>
                <a:spcPts val="0"/>
              </a:spcAft>
              <a:buClrTx/>
              <a:buSzTx/>
              <a:buFontTx/>
              <a:buNone/>
              <a:tabLst/>
              <a:defRPr/>
            </a:pPr>
            <a:r>
              <a:rPr kumimoji="0" lang="en-ZA" sz="1800" b="1" i="0" u="none" strike="noStrike" kern="1200" cap="none" spc="0" normalizeH="0" baseline="0" noProof="0" dirty="0">
                <a:ln>
                  <a:noFill/>
                </a:ln>
                <a:solidFill>
                  <a:prstClr val="black"/>
                </a:solidFill>
                <a:effectLst/>
                <a:uLnTx/>
                <a:uFillTx/>
                <a:latin typeface="Calibri"/>
                <a:ea typeface="+mn-ea"/>
                <a:cs typeface="+mn-cs"/>
              </a:rPr>
              <a:t>   Key Negative Results continued</a:t>
            </a: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35% of the drinking water systems in the 38 municipalities did not achieve acceptable microbiological water </a:t>
            </a:r>
            <a:r>
              <a:rPr lang="en-US" dirty="0">
                <a:solidFill>
                  <a:prstClr val="black"/>
                </a:solidFill>
                <a:latin typeface="Calibri"/>
              </a:rPr>
              <a:t>quality compliance d</a:t>
            </a:r>
            <a:r>
              <a:rPr kumimoji="0" lang="en-US" sz="1800" b="0" i="0" u="none" strike="noStrike" kern="1200" cap="none" spc="0" normalizeH="0" baseline="0" noProof="0" dirty="0" err="1">
                <a:ln>
                  <a:noFill/>
                </a:ln>
                <a:solidFill>
                  <a:prstClr val="black"/>
                </a:solidFill>
                <a:effectLst/>
                <a:uLnTx/>
                <a:uFillTx/>
                <a:latin typeface="Calibri"/>
                <a:ea typeface="+mn-ea"/>
                <a:cs typeface="+mn-cs"/>
              </a:rPr>
              <a:t>uring</a:t>
            </a:r>
            <a:r>
              <a:rPr lang="en-US" dirty="0">
                <a:solidFill>
                  <a:prstClr val="black"/>
                </a:solidFill>
                <a:latin typeface="Calibri"/>
              </a:rPr>
              <a:t> </a:t>
            </a:r>
            <a:r>
              <a:rPr kumimoji="0" lang="en-US" sz="1800" b="0" i="0" u="none" strike="noStrike" kern="1200" cap="none" spc="0" normalizeH="0" baseline="0" noProof="0" dirty="0">
                <a:ln>
                  <a:noFill/>
                </a:ln>
                <a:solidFill>
                  <a:prstClr val="black"/>
                </a:solidFill>
                <a:effectLst/>
                <a:uLnTx/>
                <a:uFillTx/>
                <a:latin typeface="Calibri"/>
                <a:ea typeface="+mn-ea"/>
                <a:cs typeface="+mn-cs"/>
              </a:rPr>
              <a:t>the 2021/2022 municipal financial year</a:t>
            </a:r>
            <a:endParaRPr kumimoji="0" lang="en-US"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Of the </a:t>
            </a:r>
            <a:r>
              <a:rPr lang="en-US" dirty="0">
                <a:solidFill>
                  <a:prstClr val="black"/>
                </a:solidFill>
                <a:latin typeface="Calibri"/>
              </a:rPr>
              <a:t>38 </a:t>
            </a:r>
            <a:r>
              <a:rPr kumimoji="0" lang="en-US" sz="1800" b="0" i="0" u="none" strike="noStrike" kern="1200" cap="none" spc="0" normalizeH="0" baseline="0" noProof="0" dirty="0">
                <a:ln>
                  <a:noFill/>
                </a:ln>
                <a:solidFill>
                  <a:prstClr val="black"/>
                </a:solidFill>
                <a:effectLst/>
                <a:uLnTx/>
                <a:uFillTx/>
                <a:latin typeface="Calibri"/>
                <a:ea typeface="+mn-ea"/>
                <a:cs typeface="+mn-cs"/>
              </a:rPr>
              <a:t>municipalities, </a:t>
            </a:r>
            <a:r>
              <a:rPr lang="en-US" dirty="0">
                <a:solidFill>
                  <a:prstClr val="black"/>
                </a:solidFill>
                <a:latin typeface="Calibri"/>
              </a:rPr>
              <a:t>30</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lang="en-US" dirty="0">
                <a:solidFill>
                  <a:prstClr val="black"/>
                </a:solidFill>
                <a:latin typeface="Calibri"/>
              </a:rPr>
              <a:t>79</a:t>
            </a:r>
            <a:r>
              <a:rPr kumimoji="0" lang="en-US" sz="1800" b="0" i="0" u="none" strike="noStrike" kern="1200" cap="none" spc="0" normalizeH="0" baseline="0" noProof="0" dirty="0">
                <a:ln>
                  <a:noFill/>
                </a:ln>
                <a:solidFill>
                  <a:prstClr val="black"/>
                </a:solidFill>
                <a:effectLst/>
                <a:uLnTx/>
                <a:uFillTx/>
                <a:latin typeface="Calibri"/>
                <a:ea typeface="+mn-ea"/>
                <a:cs typeface="+mn-cs"/>
              </a:rPr>
              <a:t>%) are failing to conduct the compliance monitoring (daily on-site testing) for wastewater that is required by law</a:t>
            </a:r>
          </a:p>
          <a:p>
            <a:pPr marL="265113"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Of the </a:t>
            </a:r>
            <a:r>
              <a:rPr lang="en-US" dirty="0">
                <a:solidFill>
                  <a:prstClr val="black"/>
                </a:solidFill>
                <a:latin typeface="Calibri"/>
              </a:rPr>
              <a:t>38</a:t>
            </a:r>
            <a:r>
              <a:rPr kumimoji="0" lang="en-US" sz="1800" b="0" i="0" u="none" strike="noStrike" kern="1200" cap="none" spc="0" normalizeH="0" baseline="0" noProof="0" dirty="0">
                <a:ln>
                  <a:noFill/>
                </a:ln>
                <a:solidFill>
                  <a:prstClr val="black"/>
                </a:solidFill>
                <a:effectLst/>
                <a:uLnTx/>
                <a:uFillTx/>
                <a:latin typeface="Calibri"/>
                <a:ea typeface="+mn-ea"/>
                <a:cs typeface="+mn-cs"/>
              </a:rPr>
              <a:t> municipalities, 35 (</a:t>
            </a:r>
            <a:r>
              <a:rPr lang="en-US" dirty="0">
                <a:solidFill>
                  <a:prstClr val="black"/>
                </a:solidFill>
                <a:latin typeface="Calibri"/>
              </a:rPr>
              <a:t>92</a:t>
            </a:r>
            <a:r>
              <a:rPr kumimoji="0" lang="en-US" sz="1800" b="0" i="0" u="none" strike="noStrike" kern="1200" cap="none" spc="0" normalizeH="0" baseline="0" noProof="0" dirty="0">
                <a:ln>
                  <a:noFill/>
                </a:ln>
                <a:solidFill>
                  <a:prstClr val="black"/>
                </a:solidFill>
                <a:effectLst/>
                <a:uLnTx/>
                <a:uFillTx/>
                <a:latin typeface="Calibri"/>
                <a:ea typeface="+mn-ea"/>
                <a:cs typeface="+mn-cs"/>
              </a:rPr>
              <a:t>%) are failing to conduct the tests for drinking water required by law</a:t>
            </a:r>
          </a:p>
          <a:p>
            <a:pPr marL="265113" marR="0" lvl="1"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26 municipalities failed to issue advisory notices for 103 drinking water systems which did not meet chemical or microbiological water quality standards during testing in this time period – this is against the law</a:t>
            </a:r>
          </a:p>
          <a:p>
            <a:pPr marL="457200" marR="0" lvl="1" indent="0" algn="just" defTabSz="914400" rtl="0" eaLnBrk="1" fontAlgn="auto" latinLnBrk="0" hangingPunct="1">
              <a:lnSpc>
                <a:spcPct val="100000"/>
              </a:lnSpc>
              <a:spcBef>
                <a:spcPts val="120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447675" marR="0" lvl="0" indent="-265113"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srgbClr val="4F81BD"/>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just"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914400" rtl="0" eaLnBrk="1" fontAlgn="auto" latinLnBrk="0" hangingPunct="1">
              <a:lnSpc>
                <a:spcPct val="100000"/>
              </a:lnSpc>
              <a:spcBef>
                <a:spcPts val="12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a:extLst>
              <a:ext uri="{FF2B5EF4-FFF2-40B4-BE49-F238E27FC236}">
                <a16:creationId xmlns:a16="http://schemas.microsoft.com/office/drawing/2014/main" id="{FB9BFDE0-0C52-13D5-128F-9E4F7FC96E4A}"/>
              </a:ext>
            </a:extLst>
          </p:cNvPr>
          <p:cNvSpPr txBox="1">
            <a:spLocks/>
          </p:cNvSpPr>
          <p:nvPr/>
        </p:nvSpPr>
        <p:spPr>
          <a:xfrm>
            <a:off x="330569" y="255585"/>
            <a:ext cx="9076466" cy="619919"/>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Arial"/>
                <a:ea typeface="ＭＳ Ｐゴシック" pitchFamily="-108"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pitchFamily="-108"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Part A: </a:t>
            </a:r>
            <a:r>
              <a:rPr lang="en-US" sz="2400" b="1" dirty="0">
                <a:solidFill>
                  <a:prstClr val="black"/>
                </a:solidFill>
              </a:rPr>
              <a:t>R</a:t>
            </a:r>
            <a:r>
              <a:rPr kumimoji="0" lang="en-US" sz="2400" b="1" i="0" u="none" strike="noStrike" kern="1200" cap="none" spc="0" normalizeH="0" baseline="0" noProof="0" dirty="0" err="1">
                <a:ln>
                  <a:noFill/>
                </a:ln>
                <a:solidFill>
                  <a:prstClr val="black"/>
                </a:solidFill>
                <a:effectLst/>
                <a:uLnTx/>
                <a:uFillTx/>
                <a:latin typeface="Arial"/>
                <a:ea typeface="ＭＳ Ｐゴシック" pitchFamily="-108" charset="-128"/>
              </a:rPr>
              <a:t>ecap</a:t>
            </a:r>
            <a:r>
              <a:rPr kumimoji="0" lang="en-US" sz="2400" b="1" i="0" u="none" strike="noStrike" kern="1200" cap="none" spc="0" normalizeH="0" baseline="0" noProof="0" dirty="0">
                <a:ln>
                  <a:noFill/>
                </a:ln>
                <a:solidFill>
                  <a:prstClr val="black"/>
                </a:solidFill>
                <a:effectLst/>
                <a:uLnTx/>
                <a:uFillTx/>
                <a:latin typeface="Arial"/>
                <a:ea typeface="ＭＳ Ｐゴシック" pitchFamily="-108" charset="-128"/>
              </a:rPr>
              <a:t> of Summary of key results (3) </a:t>
            </a:r>
          </a:p>
        </p:txBody>
      </p:sp>
    </p:spTree>
    <p:extLst>
      <p:ext uri="{BB962C8B-B14F-4D97-AF65-F5344CB8AC3E}">
        <p14:creationId xmlns:p14="http://schemas.microsoft.com/office/powerpoint/2010/main" val="3560379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3">
            <a:extLst>
              <a:ext uri="{FF2B5EF4-FFF2-40B4-BE49-F238E27FC236}">
                <a16:creationId xmlns:a16="http://schemas.microsoft.com/office/drawing/2014/main" id="{689F98DA-0407-4E2B-A99F-E96D1E23782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DF9F9DF-2A80-495A-BC7D-0DED87084C92}" type="slidenum">
              <a:rPr kumimoji="0" lang="en-US" altLang="en-US" sz="18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3" name="TextBox 2">
            <a:extLst>
              <a:ext uri="{FF2B5EF4-FFF2-40B4-BE49-F238E27FC236}">
                <a16:creationId xmlns:a16="http://schemas.microsoft.com/office/drawing/2014/main" id="{D5FD480F-9F67-61B2-C184-4DBF56FDCFCC}"/>
              </a:ext>
            </a:extLst>
          </p:cNvPr>
          <p:cNvSpPr txBox="1"/>
          <p:nvPr/>
        </p:nvSpPr>
        <p:spPr>
          <a:xfrm>
            <a:off x="183113" y="1037229"/>
            <a:ext cx="12000798" cy="7201972"/>
          </a:xfrm>
          <a:prstGeom prst="rect">
            <a:avLst/>
          </a:prstGeom>
          <a:noFill/>
        </p:spPr>
        <p:txBody>
          <a:bodyPr wrap="square" rtlCol="0">
            <a:spAutoFit/>
          </a:bodyPr>
          <a:lstStyle/>
          <a:p>
            <a:pPr marL="265113" marR="0" lvl="0" indent="-2651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overall poor performance of most municipalities in this group is mainly due to the poor performance of their wastewater systems </a:t>
            </a:r>
          </a:p>
          <a:p>
            <a:pPr marL="265113" marR="0" lvl="0" indent="-265113"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results indicate that municipalities in this group are neglecting their wastewater systems in particular:</a:t>
            </a:r>
          </a:p>
          <a:p>
            <a:pPr marL="742950" lvl="1" indent="-285750">
              <a:spcBef>
                <a:spcPts val="300"/>
              </a:spcBef>
              <a:buFont typeface="Courier New" panose="02070309020205020404" pitchFamily="49" charset="0"/>
              <a:buChar char="o"/>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condition of wastewater infrastructure is significantly worse than the condition of drinking water infrastructure</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results indicate that the key issue for drinking water systems for this group of municipalities is to address the shortages  of process controllers and scientists; whereas the key issue for wastewater systems is to improve the condition of the infrastructure</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fact that 72% of engineering/technical posts are filled questions the commonly held view that poor performance is due to an absence of engineers</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shortages of certified process controllers and scientists may partially explain the relatively poor performance of this group of municipalities in terms of compliance monitoring i.e. carrying out the required tests, given that generally process controllers are responsible for daily on-site testing</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fact that the shortages of process controllers are high but for supervisors are relatively low indicates that this group of municipalities generally needs to put more emphasis on addressing the shortage of qualified process controllers</a:t>
            </a:r>
          </a:p>
          <a:p>
            <a:pPr marL="285750" indent="-285750">
              <a:spcBef>
                <a:spcPts val="300"/>
              </a:spcBef>
              <a:buFont typeface="Arial" panose="020B0604020202020204" pitchFamily="34" charset="0"/>
              <a:buChar char="•"/>
              <a:defRPr/>
            </a:pPr>
            <a:r>
              <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rPr>
              <a:t>More than 50% of these municipalities have NRW above 50%. It is impossible for a municipality to run the water service function effectively, or to obtain any surplus from the sale of water, if % NRW is 50%, 60% or higher than 70% . It also makes it very difficult for the municipality to budget adequately for operations and maintenance, which cannot be funded from national grants</a:t>
            </a:r>
          </a:p>
          <a:p>
            <a:pPr marL="285750" indent="-285750">
              <a:spcBef>
                <a:spcPts val="300"/>
              </a:spcBef>
              <a:buFont typeface="Arial" panose="020B0604020202020204" pitchFamily="34" charset="0"/>
              <a:buChar char="•"/>
              <a:defRPr/>
            </a:pPr>
            <a:endParaRPr lang="en-US"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742950" lvl="1" indent="-285750">
              <a:spcBef>
                <a:spcPts val="300"/>
              </a:spcBef>
              <a:buFont typeface="Courier New" panose="02070309020205020404" pitchFamily="49" charset="0"/>
              <a:buChar char="o"/>
              <a:defRPr/>
            </a:pPr>
            <a:endParaRPr kumimoji="0" lang="en-US"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R="0" lvl="0" algn="l" defTabSz="914400" rtl="0" eaLnBrk="1" fontAlgn="auto" latinLnBrk="0" hangingPunct="1">
              <a:lnSpc>
                <a:spcPct val="100000"/>
              </a:lnSpc>
              <a:spcBef>
                <a:spcPts val="300"/>
              </a:spcBef>
              <a:spcAft>
                <a:spcPts val="0"/>
              </a:spcAft>
              <a:buClrTx/>
              <a:buSzTx/>
              <a:tabLst/>
              <a:defRPr/>
            </a:pPr>
            <a:endParaRPr kumimoji="0" lang="en-US" sz="1800" b="0" i="0" u="none" strike="noStrike" kern="1200" cap="none" spc="0" normalizeH="0" baseline="0" noProof="0" dirty="0">
              <a:ln>
                <a:noFill/>
              </a:ln>
              <a:solidFill>
                <a:prstClr val="black"/>
              </a:solidFill>
              <a:effectLst/>
              <a:highlight>
                <a:srgbClr val="FF00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rPr>
            </a:br>
            <a:endParaRPr kumimoji="0" lang="en-US" sz="1800" b="0" i="0" u="none" strike="noStrike" kern="1200" cap="none" spc="0" normalizeH="0" baseline="0" noProof="0" dirty="0">
              <a:ln>
                <a:noFill/>
              </a:ln>
              <a:solidFill>
                <a:prstClr val="black"/>
              </a:solidFill>
              <a:effectLst/>
              <a:highlight>
                <a:srgbClr val="00FF00"/>
              </a:highligh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0F127FFA-D526-630D-5E11-CD5889462453}"/>
              </a:ext>
            </a:extLst>
          </p:cNvPr>
          <p:cNvSpPr txBox="1">
            <a:spLocks/>
          </p:cNvSpPr>
          <p:nvPr/>
        </p:nvSpPr>
        <p:spPr>
          <a:xfrm>
            <a:off x="183113" y="478634"/>
            <a:ext cx="11825773" cy="482395"/>
          </a:xfrm>
          <a:prstGeom prst="rect">
            <a:avLst/>
          </a:prstGeom>
          <a:solidFill>
            <a:schemeClr val="accent1">
              <a:lumMod val="40000"/>
              <a:lumOff val="60000"/>
            </a:schemeClr>
          </a:solidFill>
        </p:spPr>
        <p:txBody>
          <a:bodyPr/>
          <a:lstStyle>
            <a:lvl1pPr algn="ctr" defTabSz="457200" rtl="0" eaLnBrk="0" fontAlgn="base" hangingPunct="0">
              <a:spcBef>
                <a:spcPct val="0"/>
              </a:spcBef>
              <a:spcAft>
                <a:spcPct val="0"/>
              </a:spcAft>
              <a:defRPr sz="4400" kern="1200">
                <a:solidFill>
                  <a:schemeClr val="tx1"/>
                </a:solidFill>
                <a:latin typeface="Arial"/>
                <a:ea typeface="MS PGothic" panose="020B0600070205080204" pitchFamily="34" charset="-128"/>
                <a:cs typeface="ＭＳ Ｐゴシック" pitchFamily="-108" charset="-128"/>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ＭＳ Ｐゴシック" pitchFamily="-108" charset="-128"/>
              </a:defRPr>
            </a:lvl5pPr>
            <a:lvl6pPr marL="4572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defTabSz="457200" rtl="0" eaLnBrk="1" fontAlgn="base" hangingPunct="1">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ZA" sz="2400" b="1" i="0" u="none" strike="noStrike" kern="1200" cap="none" spc="0" normalizeH="0" baseline="0" noProof="0" dirty="0">
                <a:ln>
                  <a:noFill/>
                </a:ln>
                <a:solidFill>
                  <a:prstClr val="black"/>
                </a:solidFill>
                <a:effectLst/>
                <a:uLnTx/>
                <a:uFillTx/>
                <a:latin typeface="Arial"/>
                <a:ea typeface="MS PGothic" panose="020B0600070205080204" pitchFamily="34" charset="-128"/>
              </a:rPr>
              <a:t>PART B: Recap on Analysis of results </a:t>
            </a:r>
          </a:p>
        </p:txBody>
      </p:sp>
    </p:spTree>
    <p:extLst>
      <p:ext uri="{BB962C8B-B14F-4D97-AF65-F5344CB8AC3E}">
        <p14:creationId xmlns:p14="http://schemas.microsoft.com/office/powerpoint/2010/main" val="268128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31AE3-FA7A-B6C6-FC68-F49345A0CCC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BB0DFF6-6D30-B04A-1F37-CFFA34DC7213}"/>
              </a:ext>
            </a:extLst>
          </p:cNvPr>
          <p:cNvSpPr>
            <a:spLocks noGrp="1"/>
          </p:cNvSpPr>
          <p:nvPr>
            <p:ph type="title"/>
          </p:nvPr>
        </p:nvSpPr>
        <p:spPr>
          <a:xfrm>
            <a:off x="725905" y="365906"/>
            <a:ext cx="10515600" cy="615295"/>
          </a:xfrm>
        </p:spPr>
        <p:txBody>
          <a:bodyPr/>
          <a:lstStyle/>
          <a:p>
            <a:pPr algn="l"/>
            <a:r>
              <a:rPr lang="en-ZA" sz="2400" dirty="0">
                <a:latin typeface="Arial"/>
              </a:rPr>
              <a:t>Part C: General Agreed actions by WSAs WSS Summit 2024</a:t>
            </a:r>
          </a:p>
        </p:txBody>
      </p:sp>
      <p:sp>
        <p:nvSpPr>
          <p:cNvPr id="4" name="Text Placeholder 3">
            <a:extLst>
              <a:ext uri="{FF2B5EF4-FFF2-40B4-BE49-F238E27FC236}">
                <a16:creationId xmlns:a16="http://schemas.microsoft.com/office/drawing/2014/main" id="{05D29A24-FF17-C44C-168C-32872C5C1F8F}"/>
              </a:ext>
            </a:extLst>
          </p:cNvPr>
          <p:cNvSpPr>
            <a:spLocks noGrp="1"/>
          </p:cNvSpPr>
          <p:nvPr>
            <p:ph type="body" sz="quarter" idx="10"/>
          </p:nvPr>
        </p:nvSpPr>
        <p:spPr>
          <a:xfrm>
            <a:off x="0" y="1272419"/>
            <a:ext cx="11874500" cy="3886200"/>
          </a:xfrm>
        </p:spPr>
        <p:txBody>
          <a:bodyPr/>
          <a:lstStyle/>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non-revenue water programmes, with targets and timeframes. The case study of the successful NRW programme in Ekurhuleni provides a good example. </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a:t>
            </a:r>
            <a:r>
              <a:rPr lang="en-ZA" sz="1800" dirty="0" err="1">
                <a:solidFill>
                  <a:srgbClr val="000000"/>
                </a:solidFill>
                <a:latin typeface="Calibri" panose="020F0502020204030204" pitchFamily="34" charset="0"/>
                <a:cs typeface="Calibri" panose="020F0502020204030204" pitchFamily="34" charset="0"/>
              </a:rPr>
              <a:t>WSPs</a:t>
            </a:r>
            <a:r>
              <a:rPr lang="en-ZA" sz="1800" dirty="0">
                <a:solidFill>
                  <a:srgbClr val="000000"/>
                </a:solidFill>
                <a:latin typeface="Calibri" panose="020F0502020204030204" pitchFamily="34" charset="0"/>
                <a:cs typeface="Calibri" panose="020F0502020204030204" pitchFamily="34" charset="0"/>
              </a:rPr>
              <a:t> to implement water conservation and demand management programmes, with targets and timeframes, to reduce demand towards the international norm of 176l/c/d.</a:t>
            </a:r>
          </a:p>
          <a:p>
            <a:pPr marL="683895" lvl="2" indent="-342900" algn="just">
              <a:lnSpc>
                <a:spcPct val="107000"/>
              </a:lnSpc>
              <a:spcAft>
                <a:spcPts val="600"/>
              </a:spcAft>
              <a:tabLst>
                <a:tab pos="685800" algn="l"/>
              </a:tabLst>
            </a:pPr>
            <a:r>
              <a:rPr lang="en-ZA" sz="1800" dirty="0">
                <a:solidFill>
                  <a:srgbClr val="000000"/>
                </a:solidFill>
                <a:latin typeface="Calibri" panose="020F0502020204030204" pitchFamily="34" charset="0"/>
                <a:cs typeface="Calibri" panose="020F0502020204030204" pitchFamily="34" charset="0"/>
              </a:rPr>
              <a:t>All WSAs to consider ringfencing revenues from water services for water services functions.</a:t>
            </a:r>
          </a:p>
          <a:p>
            <a:pPr marL="683895" lvl="1" indent="-342900" algn="just">
              <a:lnSpc>
                <a:spcPct val="107000"/>
              </a:lnSpc>
              <a:spcAft>
                <a:spcPts val="600"/>
              </a:spcAft>
              <a:buFont typeface="Arial" panose="020B0604020202020204" pitchFamily="34" charset="0"/>
              <a:buChar char="•"/>
              <a:tabLst>
                <a:tab pos="685800" algn="l"/>
              </a:tabLst>
            </a:pPr>
            <a:r>
              <a:rPr lang="en-ZA" dirty="0">
                <a:solidFill>
                  <a:srgbClr val="000000"/>
                </a:solidFill>
                <a:latin typeface="Calibri" panose="020F0502020204030204" pitchFamily="34" charset="0"/>
                <a:cs typeface="Calibri" panose="020F0502020204030204" pitchFamily="34" charset="0"/>
              </a:rPr>
              <a:t>All WSA will develop an infrastructure security strategy/ plan, to combat vandalism and theft of water and sanitation infrastructure. </a:t>
            </a:r>
          </a:p>
          <a:p>
            <a:pPr marL="683895" algn="just">
              <a:lnSpc>
                <a:spcPct val="107000"/>
              </a:lnSpc>
              <a:spcAft>
                <a:spcPts val="600"/>
              </a:spcAft>
              <a:tabLst>
                <a:tab pos="685800" algn="l"/>
              </a:tabLst>
            </a:pPr>
            <a:endParaRPr lang="en-ZA" sz="2400" dirty="0">
              <a:solidFill>
                <a:srgbClr val="000000"/>
              </a:solidFill>
              <a:latin typeface="Calibri" panose="020F0502020204030204" pitchFamily="34" charset="0"/>
              <a:cs typeface="Calibri" panose="020F0502020204030204" pitchFamily="34" charset="0"/>
            </a:endParaRPr>
          </a:p>
          <a:p>
            <a:pPr marL="228600" indent="0" algn="just">
              <a:lnSpc>
                <a:spcPct val="107000"/>
              </a:lnSpc>
              <a:spcAft>
                <a:spcPts val="800"/>
              </a:spcAft>
              <a:buNone/>
            </a:pPr>
            <a:endParaRPr lang="en-ZA" sz="20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412D6F04-F075-DF8E-1368-F02829E1F5A5}"/>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8</a:t>
            </a:fld>
            <a:endParaRPr lang="en-US"/>
          </a:p>
        </p:txBody>
      </p:sp>
    </p:spTree>
    <p:extLst>
      <p:ext uri="{BB962C8B-B14F-4D97-AF65-F5344CB8AC3E}">
        <p14:creationId xmlns:p14="http://schemas.microsoft.com/office/powerpoint/2010/main" val="415685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E3B42-FA57-1754-019C-3A49340240A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022C9E0-5D17-0186-AA77-105BD1C3BE90}"/>
              </a:ext>
            </a:extLst>
          </p:cNvPr>
          <p:cNvSpPr>
            <a:spLocks noGrp="1"/>
          </p:cNvSpPr>
          <p:nvPr>
            <p:ph type="title"/>
          </p:nvPr>
        </p:nvSpPr>
        <p:spPr>
          <a:xfrm>
            <a:off x="317500" y="365906"/>
            <a:ext cx="10515600" cy="615295"/>
          </a:xfrm>
        </p:spPr>
        <p:txBody>
          <a:bodyPr/>
          <a:lstStyle/>
          <a:p>
            <a:pPr algn="l"/>
            <a:r>
              <a:rPr lang="en-ZA" sz="2400" dirty="0"/>
              <a:t>Specific agreed actions by WSAs Group 2b</a:t>
            </a:r>
          </a:p>
        </p:txBody>
      </p:sp>
      <p:sp>
        <p:nvSpPr>
          <p:cNvPr id="4" name="Text Placeholder 3">
            <a:extLst>
              <a:ext uri="{FF2B5EF4-FFF2-40B4-BE49-F238E27FC236}">
                <a16:creationId xmlns:a16="http://schemas.microsoft.com/office/drawing/2014/main" id="{CF17CF8E-AEAF-C4D7-22E7-DA37678B0C59}"/>
              </a:ext>
            </a:extLst>
          </p:cNvPr>
          <p:cNvSpPr>
            <a:spLocks noGrp="1"/>
          </p:cNvSpPr>
          <p:nvPr>
            <p:ph type="body" sz="quarter" idx="10"/>
          </p:nvPr>
        </p:nvSpPr>
        <p:spPr>
          <a:xfrm>
            <a:off x="198966" y="981201"/>
            <a:ext cx="11557000" cy="3886200"/>
          </a:xfrm>
        </p:spPr>
        <p:txBody>
          <a:bodyPr/>
          <a:lstStyle/>
          <a:p>
            <a:pPr marL="0" indent="0" algn="just">
              <a:lnSpc>
                <a:spcPct val="107000"/>
              </a:lnSpc>
              <a:spcAft>
                <a:spcPts val="800"/>
              </a:spcAft>
              <a:buNone/>
            </a:pPr>
            <a:r>
              <a:rPr lang="en-US" sz="1800" kern="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action plans for the municipalities in Group 2b must also include: </a:t>
            </a:r>
            <a:endParaRPr lang="en-ZA"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consideration of the Municipal Systems Act S78 process referred to above</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WSA water safety plans must include identification of potential pollution from upstream WWTW, and consultation with other relevant WSA to address this, within 3 months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where appropriate the WSA in this group will engage relevant neighboring WSAs regarding joint catchment risk abatement planning to collectively deal with sewage pollution, within 6 months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prioritization of investment infrastructure and equipment to reduce nonrevenue water (e.g. meters)</a:t>
            </a:r>
            <a:endParaRPr lang="en-ZA"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US" sz="1800" kern="1200" dirty="0">
                <a:solidFill>
                  <a:srgbClr val="000000"/>
                </a:solidFill>
                <a:effectLst/>
                <a:latin typeface="Calibri" panose="020F0502020204030204" pitchFamily="34" charset="0"/>
                <a:ea typeface="Times New Roman" panose="02020603050405020304" pitchFamily="18" charset="0"/>
              </a:rPr>
              <a:t>engagement with their communities to address non-payment.</a:t>
            </a:r>
            <a:endParaRPr lang="en-ZA" sz="1800" dirty="0">
              <a:effectLst/>
              <a:latin typeface="Times New Roman" panose="02020603050405020304" pitchFamily="18" charset="0"/>
              <a:ea typeface="Times New Roman" panose="02020603050405020304" pitchFamily="18" charset="0"/>
            </a:endParaRPr>
          </a:p>
          <a:p>
            <a:pPr marL="110490" indent="0" algn="just">
              <a:spcAft>
                <a:spcPts val="1800"/>
              </a:spcAft>
              <a:buNone/>
            </a:pPr>
            <a:endParaRPr lang="en-ZA" sz="1800" dirty="0">
              <a:effectLst/>
              <a:latin typeface="Times New Roman" panose="02020603050405020304" pitchFamily="18" charset="0"/>
              <a:ea typeface="Times New Roman" panose="02020603050405020304" pitchFamily="18" charset="0"/>
            </a:endParaRPr>
          </a:p>
          <a:p>
            <a:endParaRPr lang="en-ZA" dirty="0"/>
          </a:p>
        </p:txBody>
      </p:sp>
      <p:sp>
        <p:nvSpPr>
          <p:cNvPr id="2" name="Slide Number Placeholder 1">
            <a:extLst>
              <a:ext uri="{FF2B5EF4-FFF2-40B4-BE49-F238E27FC236}">
                <a16:creationId xmlns:a16="http://schemas.microsoft.com/office/drawing/2014/main" id="{DC6AC6A0-9A03-0B9F-4286-473E04CEC50B}"/>
              </a:ext>
            </a:extLst>
          </p:cNvPr>
          <p:cNvSpPr>
            <a:spLocks noGrp="1"/>
          </p:cNvSpPr>
          <p:nvPr>
            <p:ph type="sldNum" sz="quarter" idx="4294967295"/>
          </p:nvPr>
        </p:nvSpPr>
        <p:spPr>
          <a:xfrm>
            <a:off x="9347200" y="6356350"/>
            <a:ext cx="2844800" cy="365125"/>
          </a:xfrm>
          <a:prstGeom prst="rect">
            <a:avLst/>
          </a:prstGeom>
        </p:spPr>
        <p:txBody>
          <a:bodyPr/>
          <a:lstStyle/>
          <a:p>
            <a:pPr>
              <a:defRPr/>
            </a:pPr>
            <a:fld id="{A353EDE0-7BCA-4CDF-9A43-1C4B031A103C}" type="slidenum">
              <a:rPr lang="en-US" smtClean="0"/>
              <a:pPr>
                <a:defRPr/>
              </a:pPr>
              <a:t>9</a:t>
            </a:fld>
            <a:endParaRPr lang="en-US"/>
          </a:p>
        </p:txBody>
      </p:sp>
    </p:spTree>
    <p:extLst>
      <p:ext uri="{BB962C8B-B14F-4D97-AF65-F5344CB8AC3E}">
        <p14:creationId xmlns:p14="http://schemas.microsoft.com/office/powerpoint/2010/main" val="714638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e092b79-e893-46dc-8557-688da0bbef0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E33A51062D9674EB601DACA17CF7914" ma:contentTypeVersion="17" ma:contentTypeDescription="Create a new document." ma:contentTypeScope="" ma:versionID="2477e0492bf771a6fafad72ee5504fc6">
  <xsd:schema xmlns:xsd="http://www.w3.org/2001/XMLSchema" xmlns:xs="http://www.w3.org/2001/XMLSchema" xmlns:p="http://schemas.microsoft.com/office/2006/metadata/properties" xmlns:ns3="f1a79bbf-5b16-462e-ba17-9a94ca982df9" xmlns:ns4="1e092b79-e893-46dc-8557-688da0bbef03" targetNamespace="http://schemas.microsoft.com/office/2006/metadata/properties" ma:root="true" ma:fieldsID="493dd7a82979056c2424c408b4522699" ns3:_="" ns4:_="">
    <xsd:import namespace="f1a79bbf-5b16-462e-ba17-9a94ca982df9"/>
    <xsd:import namespace="1e092b79-e893-46dc-8557-688da0bbef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Location"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a79bbf-5b16-462e-ba17-9a94ca982df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e092b79-e893-46dc-8557-688da0bbef0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7FA7AC-21DB-422E-9CEE-22D908FD0A84}">
  <ds:schemaRefs>
    <ds:schemaRef ds:uri="http://schemas.microsoft.com/sharepoint/v3/contenttype/forms"/>
  </ds:schemaRefs>
</ds:datastoreItem>
</file>

<file path=customXml/itemProps2.xml><?xml version="1.0" encoding="utf-8"?>
<ds:datastoreItem xmlns:ds="http://schemas.openxmlformats.org/officeDocument/2006/customXml" ds:itemID="{D393B6ED-B4D6-4899-8D3A-D1AB87FCCCA0}">
  <ds:schemaRefs>
    <ds:schemaRef ds:uri="http://purl.org/dc/elements/1.1/"/>
    <ds:schemaRef ds:uri="http://schemas.microsoft.com/office/2006/documentManagement/types"/>
    <ds:schemaRef ds:uri="http://purl.org/dc/terms/"/>
    <ds:schemaRef ds:uri="http://schemas.microsoft.com/office/2006/metadata/properties"/>
    <ds:schemaRef ds:uri="http://purl.org/dc/dcmitype/"/>
    <ds:schemaRef ds:uri="f1a79bbf-5b16-462e-ba17-9a94ca982df9"/>
    <ds:schemaRef ds:uri="1e092b79-e893-46dc-8557-688da0bbef0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2CBAB43-0FCB-4339-8572-ED7F1861B8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a79bbf-5b16-462e-ba17-9a94ca982df9"/>
    <ds:schemaRef ds:uri="1e092b79-e893-46dc-8557-688da0bbef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10921</TotalTime>
  <Words>3482</Words>
  <Application>Microsoft Office PowerPoint</Application>
  <PresentationFormat>Widescreen</PresentationFormat>
  <Paragraphs>293</Paragraphs>
  <Slides>28</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28</vt:i4>
      </vt:variant>
    </vt:vector>
  </HeadingPairs>
  <TitlesOfParts>
    <vt:vector size="36" baseType="lpstr">
      <vt:lpstr>Aptos</vt:lpstr>
      <vt:lpstr>Arial</vt:lpstr>
      <vt:lpstr>Calibri</vt:lpstr>
      <vt:lpstr>Courier New</vt:lpstr>
      <vt:lpstr>Symbol</vt:lpstr>
      <vt:lpstr>Times New Roman</vt:lpstr>
      <vt:lpstr>Office Theme</vt:lpstr>
      <vt:lpstr>1_Office Theme</vt:lpstr>
      <vt:lpstr>PowerPoint Presentation</vt:lpstr>
      <vt:lpstr>Agenda for Groups 2a-2d work</vt:lpstr>
      <vt:lpstr>Agenda for Group 2b work: Five Pillars of Focus</vt:lpstr>
      <vt:lpstr>PowerPoint Presentation</vt:lpstr>
      <vt:lpstr>PowerPoint Presentation</vt:lpstr>
      <vt:lpstr>PowerPoint Presentation</vt:lpstr>
      <vt:lpstr>PowerPoint Presentation</vt:lpstr>
      <vt:lpstr>Part C: General Agreed actions by WSAs WSS Summit 2024</vt:lpstr>
      <vt:lpstr>Specific agreed actions by WSAs Group 2b</vt:lpstr>
      <vt:lpstr>Progress of Group 2b against agreed actions</vt:lpstr>
      <vt:lpstr>PowerPoint Presentation</vt:lpstr>
      <vt:lpstr>Group 2b: WSAs report on WSP function is ringfenced or has been ringfenced since the summit or in process (36 out of 38)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Group 2b: WSAs report on measures taken to improve financial management of WSS function (36 out of 38)</vt:lpstr>
      <vt:lpstr>Group 2b: WSAs reported measures implemented to upskill existing staff with support of training (36 out of 38)</vt:lpstr>
      <vt:lpstr>PowerPoint Presentation</vt:lpstr>
      <vt:lpstr>Sector Reform</vt:lpstr>
      <vt:lpstr>Distinguishing local and national regulation </vt:lpstr>
      <vt:lpstr>Minimum competency </vt:lpstr>
      <vt:lpstr>Ensuring sustainable service delivery - the WSAs constitutional duty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Mapupa Joy</dc:creator>
  <cp:lastModifiedBy>Muir Anet (DHQ)</cp:lastModifiedBy>
  <cp:revision>48</cp:revision>
  <cp:lastPrinted>2023-11-08T08:35:10Z</cp:lastPrinted>
  <dcterms:created xsi:type="dcterms:W3CDTF">2023-09-10T15:28:51Z</dcterms:created>
  <dcterms:modified xsi:type="dcterms:W3CDTF">2025-03-26T15:52:44Z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0x0101003E33A51062D9674EB601DACA17CF7914</vt:lpwstr>
  </property>
  <property fmtid="{D5CDD505-2E9C-101B-9397-08002B2CF9AE}" pid="3" name="MSIP_Label_382c5201-1ce7-41e2-bc35-8f8dc05aa09a_Enabled">
    <vt:lpwstr>true</vt:lpwstr>
  </property>
  <property fmtid="{D5CDD505-2E9C-101B-9397-08002B2CF9AE}" pid="4" name="MSIP_Label_382c5201-1ce7-41e2-bc35-8f8dc05aa09a_SetDate">
    <vt:lpwstr>2025-02-05T11:56:22Z</vt:lpwstr>
  </property>
  <property fmtid="{D5CDD505-2E9C-101B-9397-08002B2CF9AE}" pid="5" name="MSIP_Label_382c5201-1ce7-41e2-bc35-8f8dc05aa09a_Method">
    <vt:lpwstr>Standard</vt:lpwstr>
  </property>
  <property fmtid="{D5CDD505-2E9C-101B-9397-08002B2CF9AE}" pid="6" name="MSIP_Label_382c5201-1ce7-41e2-bc35-8f8dc05aa09a_Name">
    <vt:lpwstr>DWS General - Public</vt:lpwstr>
  </property>
  <property fmtid="{D5CDD505-2E9C-101B-9397-08002B2CF9AE}" pid="7" name="MSIP_Label_382c5201-1ce7-41e2-bc35-8f8dc05aa09a_SiteId">
    <vt:lpwstr>c0491358-a254-4466-ab3d-ff428faeea29</vt:lpwstr>
  </property>
  <property fmtid="{D5CDD505-2E9C-101B-9397-08002B2CF9AE}" pid="8" name="MSIP_Label_382c5201-1ce7-41e2-bc35-8f8dc05aa09a_ActionId">
    <vt:lpwstr>f869ffee-881c-4336-b1af-51a023b5f123</vt:lpwstr>
  </property>
  <property fmtid="{D5CDD505-2E9C-101B-9397-08002B2CF9AE}" pid="9" name="MSIP_Label_382c5201-1ce7-41e2-bc35-8f8dc05aa09a_ContentBits">
    <vt:lpwstr>0</vt:lpwstr>
  </property>
</Properties>
</file>